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8" r:id="rId5"/>
    <p:sldId id="458" r:id="rId6"/>
    <p:sldId id="459" r:id="rId7"/>
    <p:sldId id="460" r:id="rId8"/>
    <p:sldId id="457" r:id="rId9"/>
    <p:sldId id="461" r:id="rId10"/>
    <p:sldId id="351" r:id="rId11"/>
    <p:sldId id="352" r:id="rId12"/>
    <p:sldId id="353" r:id="rId13"/>
    <p:sldId id="429" r:id="rId14"/>
    <p:sldId id="430" r:id="rId15"/>
    <p:sldId id="476" r:id="rId16"/>
    <p:sldId id="479" r:id="rId17"/>
    <p:sldId id="478" r:id="rId18"/>
    <p:sldId id="462" r:id="rId19"/>
    <p:sldId id="465" r:id="rId20"/>
    <p:sldId id="467" r:id="rId21"/>
    <p:sldId id="443" r:id="rId22"/>
    <p:sldId id="494" r:id="rId23"/>
    <p:sldId id="444" r:id="rId24"/>
    <p:sldId id="497" r:id="rId25"/>
    <p:sldId id="466" r:id="rId26"/>
    <p:sldId id="475" r:id="rId27"/>
    <p:sldId id="489" r:id="rId28"/>
    <p:sldId id="437" r:id="rId29"/>
    <p:sldId id="439" r:id="rId30"/>
    <p:sldId id="432" r:id="rId31"/>
    <p:sldId id="442" r:id="rId32"/>
    <p:sldId id="490" r:id="rId33"/>
    <p:sldId id="492" r:id="rId34"/>
    <p:sldId id="493" r:id="rId35"/>
    <p:sldId id="454" r:id="rId36"/>
    <p:sldId id="486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B6C1"/>
    <a:srgbClr val="FFFFFF"/>
    <a:srgbClr val="FFF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3" autoAdjust="0"/>
    <p:restoredTop sz="94201" autoAdjust="0"/>
  </p:normalViewPr>
  <p:slideViewPr>
    <p:cSldViewPr snapToGrid="0">
      <p:cViewPr>
        <p:scale>
          <a:sx n="50" d="100"/>
          <a:sy n="50" d="100"/>
        </p:scale>
        <p:origin x="2082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2438E-55E7-4A5F-B7EC-4CE5F74CFC87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080E4-03CD-4211-A02E-4EAC898A0F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580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119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06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99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760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788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98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169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54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24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62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6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325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559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823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3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193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644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447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539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0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71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741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273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693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9883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320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39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16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42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836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707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71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45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6DA3A-41FD-DD16-69AC-1772A351F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566516-ADAE-35B2-0C97-BBB1E99C1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56F426-C922-3CA7-E719-FC6BED53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D6F0C-5505-E74A-CC16-0E6AF5CE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5CFCE-BEBC-ED20-6101-B631C3FD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65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7CBA5-6274-F4E3-D3D8-56952103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0A48E3-576C-045C-FD69-CE4A3B827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ED71EB-E3C2-D084-C80B-2A88F1B44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C624E4-CF9F-C4B0-08FE-9326976E1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F8EDA-B188-5069-1E08-12664DE0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331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4F11DC4-56F8-4549-8F5E-776A8978E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5804A5-6E76-C661-1E71-309E8E6FD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8F4A34-E4EC-255D-CD8A-919B0720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2A375-E0A0-57E9-6E0A-233831F8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98F7DF-8FCF-AAA3-2B5D-BBE528DB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65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BAC82-1994-D1D5-C590-6D1655C9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7D3461-E6B3-268C-A9CE-865378AD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C051B5-B408-7F72-719D-73EA0E45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DF9ED6-4255-3DD1-85AE-C009CE90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83BC3-EB0D-9175-AB39-20AC099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75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D6E231-F3CB-D695-1ED5-E78F6C5B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C31373-A094-1C61-2900-A3D9D3C4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3163F3-B56C-3E79-6990-90BDADDA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85B47F-4EFD-6330-EEC6-F1C55E33C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D7D312-74A8-E612-8BF0-9C58E704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91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CBE690-E910-A825-908C-442E44F0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1CBCE9-48B0-EF66-2E94-CFD3FCA91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BE5583-33E3-9746-F4A1-9F58F31D6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FC2F58-827A-1DA4-8CA2-816F3CC2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2E9539-882A-0653-0FA0-FB50A065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17EB65-D1E8-01B3-2BF8-7AEF4D29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26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02A8A-5B99-C7E8-C0DA-B75FFE18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D8AF35-B6C6-7226-F5FC-B67F57AA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99FAE1-8ED1-9CF2-A09E-FAB19FA53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6C7D5F0-810C-71E7-7E24-547584C3CA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E8FA08-0E44-DF41-95FF-0221CFEC8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2435114-C06A-30F2-FC3B-F17842C0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644ED02-3386-2F86-2353-5FAD4D06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98B4245-91BC-2E58-0710-25778FDF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0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29C14-BF4D-559A-3F4F-AE03B200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6B6357-8749-D86A-D31C-C9E6751D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F3D994C-D453-32DC-7865-DC7E1C3DF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9180B1-B455-C66B-2B23-82E04172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76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0FCA09-A01D-8155-C10E-E55F1684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8EBE9C2-EFF2-1FBA-E49D-03F9DF34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AC9BF9-4DAA-C134-5A8E-1D946A9E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4596D-2F8A-FE0F-1BF2-B69CD5DA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BE962E-2816-3A4E-6A9D-C9887454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70FB1C-8B23-553F-2724-F8F7903FF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822B27-37AC-5B5A-0889-02C7C9FD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3A120A-2D0E-57C1-F2E9-361B4B32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32C9F4-60F5-107C-1724-661430C5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49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BCBFE-293E-BD3B-4F2B-BA45FF6B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33C6329-D69F-8458-AD54-95BE16F38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7A7ED4-ACC6-2B99-8335-4F0A8DE87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DE315F-6999-3C0E-DEBC-B46FF917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AA06B0-8E4B-4A5A-2FCF-1CD1ACD0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5F7643-9CAC-EC91-4966-865A181E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70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13DA4-6072-7F80-075D-AA4F5B8A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14C856-C8D6-83EC-0E23-745F266BF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40AE10-8E50-7E2D-5360-B686B4C17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A97988-CD6E-496D-9627-A466CB01CB92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A507A6-3D69-96A4-257F-E0C0DC40E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70736C-DEBC-A0F3-BAAD-562858EE9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03B152-3C66-4C9B-BC71-255A76114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79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vmilke@gmail.com" TargetMode="External"/><Relationship Id="rId4" Type="http://schemas.openxmlformats.org/officeDocument/2006/relationships/hyperlink" Target="mailto:vitaliy.milke@aru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towardsdatascience.com/train-test-split-and-cross-validation-in-python-80b61beca4b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tiff"/><Relationship Id="rId7" Type="http://schemas.openxmlformats.org/officeDocument/2006/relationships/hyperlink" Target="https://plot.ly/python/time-serie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lowingdata.com/" TargetMode="External"/><Relationship Id="rId5" Type="http://schemas.openxmlformats.org/officeDocument/2006/relationships/hyperlink" Target="http://python-graph-gallery.com/boxplot/" TargetMode="External"/><Relationship Id="rId4" Type="http://schemas.openxmlformats.org/officeDocument/2006/relationships/hyperlink" Target="https://matplotlib.org/" TargetMode="External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flowingdata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seaborn.pydata.org/index.html" TargetMode="Externa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mnassrib/telecom-churn-datasets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10">
            <a:extLst>
              <a:ext uri="{FF2B5EF4-FFF2-40B4-BE49-F238E27FC236}">
                <a16:creationId xmlns:a16="http://schemas.microsoft.com/office/drawing/2014/main" id="{C08020B1-CE29-234D-936A-506DE1EA1CEB}"/>
              </a:ext>
            </a:extLst>
          </p:cNvPr>
          <p:cNvSpPr/>
          <p:nvPr/>
        </p:nvSpPr>
        <p:spPr>
          <a:xfrm>
            <a:off x="2123640" y="1450109"/>
            <a:ext cx="7944718" cy="1978891"/>
          </a:xfrm>
          <a:prstGeom prst="roundRect">
            <a:avLst>
              <a:gd name="adj" fmla="val 10892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Machine Learning in Finance 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MOD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009701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B556EF-BF1A-404D-B184-85AF69462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4" y="137414"/>
            <a:ext cx="1447080" cy="1511394"/>
          </a:xfrm>
          <a:prstGeom prst="rect">
            <a:avLst/>
          </a:prstGeom>
        </p:spPr>
      </p:pic>
      <p:sp>
        <p:nvSpPr>
          <p:cNvPr id="11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E2977884-8147-A946-AB56-467B2BDC4B3A}"/>
              </a:ext>
            </a:extLst>
          </p:cNvPr>
          <p:cNvSpPr/>
          <p:nvPr/>
        </p:nvSpPr>
        <p:spPr>
          <a:xfrm>
            <a:off x="2614966" y="230309"/>
            <a:ext cx="6919027" cy="1219800"/>
          </a:xfrm>
          <a:prstGeom prst="wedgeRoundRectCallout">
            <a:avLst>
              <a:gd name="adj1" fmla="val 22435"/>
              <a:gd name="adj2" fmla="val 41428"/>
              <a:gd name="adj3" fmla="val 166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Anglia Ruskin University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Computing and Information Science</a:t>
            </a:r>
            <a:endParaRPr lang="ru-RU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83B478CF-DC61-8A47-A748-012D44BBFEFE}"/>
              </a:ext>
            </a:extLst>
          </p:cNvPr>
          <p:cNvSpPr/>
          <p:nvPr/>
        </p:nvSpPr>
        <p:spPr>
          <a:xfrm>
            <a:off x="1907920" y="3557162"/>
            <a:ext cx="8333117" cy="661824"/>
          </a:xfrm>
          <a:prstGeom prst="wedgeRoundRectCallout">
            <a:avLst>
              <a:gd name="adj1" fmla="val 22458"/>
              <a:gd name="adj2" fmla="val 40705"/>
              <a:gd name="adj3" fmla="val 166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it-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 Pipeline in Finance and Risks</a:t>
            </a:r>
            <a:endParaRPr lang="ru-RU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B91DC68E-D11A-F944-BDA7-2AB3D001FBB4}"/>
              </a:ext>
            </a:extLst>
          </p:cNvPr>
          <p:cNvSpPr/>
          <p:nvPr/>
        </p:nvSpPr>
        <p:spPr>
          <a:xfrm>
            <a:off x="3228483" y="4347148"/>
            <a:ext cx="5728510" cy="2280543"/>
          </a:xfrm>
          <a:prstGeom prst="wedgeRoundRectCallout">
            <a:avLst>
              <a:gd name="adj1" fmla="val 22458"/>
              <a:gd name="adj2" fmla="val 40705"/>
              <a:gd name="adj3" fmla="val 166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Vitaliy Milke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 in Computer Science and Machine Learning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in Computer Science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in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Rocket Engineering</a:t>
            </a:r>
          </a:p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vitaliy.milke@aru.ac.uk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vmilke@gmail.com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5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9D62DB-1D68-DC26-16F7-1B694E8F9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649" y="2870457"/>
            <a:ext cx="2350021" cy="2357828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6EA2A29-D83C-7207-17A0-B9FC5BBF1757}"/>
              </a:ext>
            </a:extLst>
          </p:cNvPr>
          <p:cNvGrpSpPr/>
          <p:nvPr/>
        </p:nvGrpSpPr>
        <p:grpSpPr>
          <a:xfrm>
            <a:off x="8624135" y="1766653"/>
            <a:ext cx="2567189" cy="2336009"/>
            <a:chOff x="3542621" y="1804086"/>
            <a:chExt cx="2214435" cy="195148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0F62757-1DC2-E4AC-5337-E3F7B7D42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2621" y="1804086"/>
              <a:ext cx="2214434" cy="1951485"/>
            </a:xfrm>
            <a:prstGeom prst="rect">
              <a:avLst/>
            </a:prstGeom>
          </p:spPr>
        </p:pic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89794A3F-CD95-6DA9-5BD5-E0E61E31E413}"/>
                </a:ext>
              </a:extLst>
            </p:cNvPr>
            <p:cNvSpPr/>
            <p:nvPr/>
          </p:nvSpPr>
          <p:spPr>
            <a:xfrm>
              <a:off x="3542622" y="1804086"/>
              <a:ext cx="2214434" cy="19514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EBEEB29-F1EA-1DDF-8F47-FB0FFB2CAF22}"/>
              </a:ext>
            </a:extLst>
          </p:cNvPr>
          <p:cNvSpPr/>
          <p:nvPr/>
        </p:nvSpPr>
        <p:spPr>
          <a:xfrm>
            <a:off x="6657077" y="2917778"/>
            <a:ext cx="1840182" cy="13375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rgbClr val="FF0000"/>
                </a:solidFill>
              </a:rPr>
              <a:t>VS.</a:t>
            </a:r>
            <a:endParaRPr lang="en-US" sz="4400" b="1" dirty="0">
              <a:solidFill>
                <a:srgbClr val="FF0000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2A30EB8-F0DF-DC95-052A-AAA154E57ADF}"/>
              </a:ext>
            </a:extLst>
          </p:cNvPr>
          <p:cNvCxnSpPr>
            <a:cxnSpLocks/>
          </p:cNvCxnSpPr>
          <p:nvPr/>
        </p:nvCxnSpPr>
        <p:spPr>
          <a:xfrm>
            <a:off x="3870037" y="5767754"/>
            <a:ext cx="741426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6B314C33-B49C-1387-03C2-344513D5FBFF}"/>
              </a:ext>
            </a:extLst>
          </p:cNvPr>
          <p:cNvSpPr/>
          <p:nvPr/>
        </p:nvSpPr>
        <p:spPr>
          <a:xfrm>
            <a:off x="11284299" y="5430578"/>
            <a:ext cx="748575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Time</a:t>
            </a:r>
            <a:endParaRPr lang="ru-RU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0A12A28-489E-5D97-5A5C-7B3D8AFE1C14}"/>
              </a:ext>
            </a:extLst>
          </p:cNvPr>
          <p:cNvCxnSpPr/>
          <p:nvPr/>
        </p:nvCxnSpPr>
        <p:spPr>
          <a:xfrm>
            <a:off x="719930" y="5767754"/>
            <a:ext cx="288010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BDDE8CA9-8D14-B73A-2E53-B77F38815560}"/>
              </a:ext>
            </a:extLst>
          </p:cNvPr>
          <p:cNvSpPr/>
          <p:nvPr/>
        </p:nvSpPr>
        <p:spPr>
          <a:xfrm>
            <a:off x="3600039" y="5430578"/>
            <a:ext cx="147779" cy="729062"/>
          </a:xfrm>
          <a:custGeom>
            <a:avLst/>
            <a:gdLst>
              <a:gd name="connsiteX0" fmla="*/ 0 w 232002"/>
              <a:gd name="connsiteY0" fmla="*/ 0 h 900102"/>
              <a:gd name="connsiteX1" fmla="*/ 90435 w 232002"/>
              <a:gd name="connsiteY1" fmla="*/ 301451 h 900102"/>
              <a:gd name="connsiteX2" fmla="*/ 20096 w 232002"/>
              <a:gd name="connsiteY2" fmla="*/ 622998 h 900102"/>
              <a:gd name="connsiteX3" fmla="*/ 200967 w 232002"/>
              <a:gd name="connsiteY3" fmla="*/ 874207 h 900102"/>
              <a:gd name="connsiteX4" fmla="*/ 231112 w 232002"/>
              <a:gd name="connsiteY4" fmla="*/ 894304 h 900102"/>
              <a:gd name="connsiteX5" fmla="*/ 221063 w 232002"/>
              <a:gd name="connsiteY5" fmla="*/ 894304 h 90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002" h="900102">
                <a:moveTo>
                  <a:pt x="0" y="0"/>
                </a:moveTo>
                <a:cubicBezTo>
                  <a:pt x="43543" y="98809"/>
                  <a:pt x="87086" y="197618"/>
                  <a:pt x="90435" y="301451"/>
                </a:cubicBezTo>
                <a:cubicBezTo>
                  <a:pt x="93784" y="405284"/>
                  <a:pt x="1674" y="527539"/>
                  <a:pt x="20096" y="622998"/>
                </a:cubicBezTo>
                <a:cubicBezTo>
                  <a:pt x="38518" y="718457"/>
                  <a:pt x="165798" y="828989"/>
                  <a:pt x="200967" y="874207"/>
                </a:cubicBezTo>
                <a:cubicBezTo>
                  <a:pt x="236136" y="919425"/>
                  <a:pt x="227763" y="890955"/>
                  <a:pt x="231112" y="894304"/>
                </a:cubicBezTo>
                <a:cubicBezTo>
                  <a:pt x="234461" y="897653"/>
                  <a:pt x="227762" y="895978"/>
                  <a:pt x="221063" y="89430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0B1CF06C-D56B-37AF-4D3B-2DC7840EEEB4}"/>
              </a:ext>
            </a:extLst>
          </p:cNvPr>
          <p:cNvSpPr/>
          <p:nvPr/>
        </p:nvSpPr>
        <p:spPr>
          <a:xfrm>
            <a:off x="3796147" y="5430578"/>
            <a:ext cx="147779" cy="729062"/>
          </a:xfrm>
          <a:custGeom>
            <a:avLst/>
            <a:gdLst>
              <a:gd name="connsiteX0" fmla="*/ 0 w 232002"/>
              <a:gd name="connsiteY0" fmla="*/ 0 h 900102"/>
              <a:gd name="connsiteX1" fmla="*/ 90435 w 232002"/>
              <a:gd name="connsiteY1" fmla="*/ 301451 h 900102"/>
              <a:gd name="connsiteX2" fmla="*/ 20096 w 232002"/>
              <a:gd name="connsiteY2" fmla="*/ 622998 h 900102"/>
              <a:gd name="connsiteX3" fmla="*/ 200967 w 232002"/>
              <a:gd name="connsiteY3" fmla="*/ 874207 h 900102"/>
              <a:gd name="connsiteX4" fmla="*/ 231112 w 232002"/>
              <a:gd name="connsiteY4" fmla="*/ 894304 h 900102"/>
              <a:gd name="connsiteX5" fmla="*/ 221063 w 232002"/>
              <a:gd name="connsiteY5" fmla="*/ 894304 h 90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002" h="900102">
                <a:moveTo>
                  <a:pt x="0" y="0"/>
                </a:moveTo>
                <a:cubicBezTo>
                  <a:pt x="43543" y="98809"/>
                  <a:pt x="87086" y="197618"/>
                  <a:pt x="90435" y="301451"/>
                </a:cubicBezTo>
                <a:cubicBezTo>
                  <a:pt x="93784" y="405284"/>
                  <a:pt x="1674" y="527539"/>
                  <a:pt x="20096" y="622998"/>
                </a:cubicBezTo>
                <a:cubicBezTo>
                  <a:pt x="38518" y="718457"/>
                  <a:pt x="165798" y="828989"/>
                  <a:pt x="200967" y="874207"/>
                </a:cubicBezTo>
                <a:cubicBezTo>
                  <a:pt x="236136" y="919425"/>
                  <a:pt x="227763" y="890955"/>
                  <a:pt x="231112" y="894304"/>
                </a:cubicBezTo>
                <a:cubicBezTo>
                  <a:pt x="234461" y="897653"/>
                  <a:pt x="227762" y="895978"/>
                  <a:pt x="221063" y="89430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0">
            <a:extLst>
              <a:ext uri="{FF2B5EF4-FFF2-40B4-BE49-F238E27FC236}">
                <a16:creationId xmlns:a16="http://schemas.microsoft.com/office/drawing/2014/main" id="{40515F50-7762-AA3E-B791-3D160AB6DD90}"/>
              </a:ext>
            </a:extLst>
          </p:cNvPr>
          <p:cNvSpPr/>
          <p:nvPr/>
        </p:nvSpPr>
        <p:spPr>
          <a:xfrm>
            <a:off x="9776909" y="5867986"/>
            <a:ext cx="813915" cy="420088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Today</a:t>
            </a:r>
            <a:endParaRPr lang="ru-RU" sz="16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21" name="Прямоугольник: скругленные углы 10">
            <a:extLst>
              <a:ext uri="{FF2B5EF4-FFF2-40B4-BE49-F238E27FC236}">
                <a16:creationId xmlns:a16="http://schemas.microsoft.com/office/drawing/2014/main" id="{307341FF-4BA4-51B4-B1AE-CB1A5900A5E3}"/>
              </a:ext>
            </a:extLst>
          </p:cNvPr>
          <p:cNvSpPr/>
          <p:nvPr/>
        </p:nvSpPr>
        <p:spPr>
          <a:xfrm>
            <a:off x="4272207" y="5970532"/>
            <a:ext cx="1484848" cy="579183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2015, </a:t>
            </a:r>
            <a:r>
              <a:rPr lang="en-GB" sz="11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Revolution in Convolutional Neural Networks</a:t>
            </a:r>
            <a:endParaRPr lang="ru-RU" sz="11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: скругленные углы 10">
            <a:extLst>
              <a:ext uri="{FF2B5EF4-FFF2-40B4-BE49-F238E27FC236}">
                <a16:creationId xmlns:a16="http://schemas.microsoft.com/office/drawing/2014/main" id="{E224A0A6-5FC6-ECBC-8FE5-455D40E10AFF}"/>
              </a:ext>
            </a:extLst>
          </p:cNvPr>
          <p:cNvSpPr/>
          <p:nvPr/>
        </p:nvSpPr>
        <p:spPr>
          <a:xfrm>
            <a:off x="311499" y="5952111"/>
            <a:ext cx="1819767" cy="579183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3</a:t>
            </a:r>
            <a:r>
              <a:rPr lang="ru-RU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0</a:t>
            </a: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,000 year </a:t>
            </a:r>
            <a:r>
              <a:rPr lang="en-GB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ago, (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Smilodon Time)</a:t>
            </a:r>
            <a:endParaRPr lang="ru-RU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Блок-схема: узел 23">
            <a:extLst>
              <a:ext uri="{FF2B5EF4-FFF2-40B4-BE49-F238E27FC236}">
                <a16:creationId xmlns:a16="http://schemas.microsoft.com/office/drawing/2014/main" id="{70E55A7B-35AB-9CD5-61B4-C80D5D1B1831}"/>
              </a:ext>
            </a:extLst>
          </p:cNvPr>
          <p:cNvSpPr/>
          <p:nvPr/>
        </p:nvSpPr>
        <p:spPr>
          <a:xfrm>
            <a:off x="874207" y="5687367"/>
            <a:ext cx="147779" cy="15266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Блок-схема: узел 24">
            <a:extLst>
              <a:ext uri="{FF2B5EF4-FFF2-40B4-BE49-F238E27FC236}">
                <a16:creationId xmlns:a16="http://schemas.microsoft.com/office/drawing/2014/main" id="{9FD80828-1DBB-CFC9-3A02-010F083066CD}"/>
              </a:ext>
            </a:extLst>
          </p:cNvPr>
          <p:cNvSpPr/>
          <p:nvPr/>
        </p:nvSpPr>
        <p:spPr>
          <a:xfrm>
            <a:off x="4523437" y="5699095"/>
            <a:ext cx="147779" cy="15266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Блок-схема: узел 25">
            <a:extLst>
              <a:ext uri="{FF2B5EF4-FFF2-40B4-BE49-F238E27FC236}">
                <a16:creationId xmlns:a16="http://schemas.microsoft.com/office/drawing/2014/main" id="{B2BABBBA-51FC-EDA1-938D-B9E3991D8017}"/>
              </a:ext>
            </a:extLst>
          </p:cNvPr>
          <p:cNvSpPr/>
          <p:nvPr/>
        </p:nvSpPr>
        <p:spPr>
          <a:xfrm>
            <a:off x="10101962" y="5700769"/>
            <a:ext cx="147779" cy="152665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Picture 4" descr="Саблезубый Тигр | Onevikiapan вики | Fandom">
            <a:extLst>
              <a:ext uri="{FF2B5EF4-FFF2-40B4-BE49-F238E27FC236}">
                <a16:creationId xmlns:a16="http://schemas.microsoft.com/office/drawing/2014/main" id="{651C3F6F-1B37-174A-3D86-7416712F6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3" y="4546206"/>
            <a:ext cx="1921701" cy="100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1FE4D81C-EC7B-6BE1-EFF3-FB423DDCBDBB}"/>
              </a:ext>
            </a:extLst>
          </p:cNvPr>
          <p:cNvCxnSpPr>
            <a:cxnSpLocks/>
          </p:cNvCxnSpPr>
          <p:nvPr/>
        </p:nvCxnSpPr>
        <p:spPr>
          <a:xfrm>
            <a:off x="874207" y="3755136"/>
            <a:ext cx="3069719" cy="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Прямоугольник: скругленные углы 10">
            <a:extLst>
              <a:ext uri="{FF2B5EF4-FFF2-40B4-BE49-F238E27FC236}">
                <a16:creationId xmlns:a16="http://schemas.microsoft.com/office/drawing/2014/main" id="{B2F3D9BD-5A8E-272C-DD1E-4140EC8622E2}"/>
              </a:ext>
            </a:extLst>
          </p:cNvPr>
          <p:cNvSpPr/>
          <p:nvPr/>
        </p:nvSpPr>
        <p:spPr>
          <a:xfrm>
            <a:off x="836582" y="2579029"/>
            <a:ext cx="2836838" cy="100751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dogs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and cats have been changed significantly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from Smilodon’s time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5C38BF9-EAF2-DFC2-BE63-39689F2AE1DA}"/>
              </a:ext>
            </a:extLst>
          </p:cNvPr>
          <p:cNvCxnSpPr>
            <a:cxnSpLocks/>
          </p:cNvCxnSpPr>
          <p:nvPr/>
        </p:nvCxnSpPr>
        <p:spPr>
          <a:xfrm>
            <a:off x="3943926" y="5430578"/>
            <a:ext cx="6562177" cy="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Прямоугольник: скругленные углы 10">
            <a:extLst>
              <a:ext uri="{FF2B5EF4-FFF2-40B4-BE49-F238E27FC236}">
                <a16:creationId xmlns:a16="http://schemas.microsoft.com/office/drawing/2014/main" id="{6D5695CC-6ED2-E81F-2D97-46909C826100}"/>
              </a:ext>
            </a:extLst>
          </p:cNvPr>
          <p:cNvSpPr/>
          <p:nvPr/>
        </p:nvSpPr>
        <p:spPr>
          <a:xfrm>
            <a:off x="6611423" y="4701369"/>
            <a:ext cx="3296307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dogs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and cats have mostly stayed the same in 10 years</a:t>
            </a:r>
            <a:endParaRPr lang="ru-RU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FCFDD62-60BD-42D3-E217-5A1DB029D3E1}"/>
              </a:ext>
            </a:extLst>
          </p:cNvPr>
          <p:cNvCxnSpPr>
            <a:cxnSpLocks/>
          </p:cNvCxnSpPr>
          <p:nvPr/>
        </p:nvCxnSpPr>
        <p:spPr>
          <a:xfrm>
            <a:off x="4083649" y="1644962"/>
            <a:ext cx="7200650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Прямоугольник: скругленные углы 10">
            <a:extLst>
              <a:ext uri="{FF2B5EF4-FFF2-40B4-BE49-F238E27FC236}">
                <a16:creationId xmlns:a16="http://schemas.microsoft.com/office/drawing/2014/main" id="{A29F41C6-8DDA-214E-DD82-891208ABDE2B}"/>
              </a:ext>
            </a:extLst>
          </p:cNvPr>
          <p:cNvSpPr/>
          <p:nvPr/>
        </p:nvSpPr>
        <p:spPr>
          <a:xfrm>
            <a:off x="4083649" y="1713447"/>
            <a:ext cx="4252783" cy="63920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240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patterns of financial market participants’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behaviours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 are constantly changing.</a:t>
            </a:r>
            <a:endParaRPr lang="ru-RU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620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4D9459-F643-CE95-319B-F07D1F2B4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" y="1540933"/>
            <a:ext cx="4187107" cy="21214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B5B6FB-3E3C-8E7B-C8C8-1854831C6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12" y="4301976"/>
            <a:ext cx="3857543" cy="2227595"/>
          </a:xfrm>
          <a:prstGeom prst="rect">
            <a:avLst/>
          </a:prstGeom>
        </p:spPr>
      </p:pic>
      <p:sp>
        <p:nvSpPr>
          <p:cNvPr id="12" name="Прямоугольник: скругленные углы 10">
            <a:extLst>
              <a:ext uri="{FF2B5EF4-FFF2-40B4-BE49-F238E27FC236}">
                <a16:creationId xmlns:a16="http://schemas.microsoft.com/office/drawing/2014/main" id="{D5AAFD96-CD34-CDB0-1722-92F796356426}"/>
              </a:ext>
            </a:extLst>
          </p:cNvPr>
          <p:cNvSpPr/>
          <p:nvPr/>
        </p:nvSpPr>
        <p:spPr>
          <a:xfrm>
            <a:off x="120072" y="3749067"/>
            <a:ext cx="5429610" cy="57842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400"/>
              </a:spcAft>
            </a:pP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 </a:t>
            </a:r>
            <a:r>
              <a:rPr lang="en-GB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same DNA</a:t>
            </a:r>
            <a:endParaRPr lang="ru-RU" sz="32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F61C7696-F6A6-6CC1-04C6-05AB2C902C3C}"/>
              </a:ext>
            </a:extLst>
          </p:cNvPr>
          <p:cNvSpPr/>
          <p:nvPr/>
        </p:nvSpPr>
        <p:spPr>
          <a:xfrm>
            <a:off x="7258800" y="3749067"/>
            <a:ext cx="4698218" cy="57842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400"/>
              </a:spcAft>
            </a:pPr>
            <a:r>
              <a:rPr lang="en-GB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??</a:t>
            </a:r>
            <a:r>
              <a:rPr lang="ru-RU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% </a:t>
            </a:r>
            <a:r>
              <a:rPr lang="en-GB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same DNA</a:t>
            </a:r>
            <a:endParaRPr lang="ru-RU" sz="32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14" name="Picture 4" descr="Саблезубый Тигр | Onevikiapan вики | Fandom">
            <a:extLst>
              <a:ext uri="{FF2B5EF4-FFF2-40B4-BE49-F238E27FC236}">
                <a16:creationId xmlns:a16="http://schemas.microsoft.com/office/drawing/2014/main" id="{B77B7724-D49B-1F1B-B737-32FF044DF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921" y="1539437"/>
            <a:ext cx="4049132" cy="212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70A8826-228E-C598-997B-C7F725B8C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299" y="4327496"/>
            <a:ext cx="3324689" cy="20862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C2A6C-5B79-EC48-323E-E92636802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4492" y="2175388"/>
            <a:ext cx="1771897" cy="3639058"/>
          </a:xfrm>
          <a:prstGeom prst="rect">
            <a:avLst/>
          </a:prstGeom>
        </p:spPr>
      </p:pic>
      <p:sp>
        <p:nvSpPr>
          <p:cNvPr id="19" name="Прямоугольник: скругленные углы 10">
            <a:extLst>
              <a:ext uri="{FF2B5EF4-FFF2-40B4-BE49-F238E27FC236}">
                <a16:creationId xmlns:a16="http://schemas.microsoft.com/office/drawing/2014/main" id="{FC466150-25D2-72A2-0FD5-35AF3F9A7C7D}"/>
              </a:ext>
            </a:extLst>
          </p:cNvPr>
          <p:cNvSpPr/>
          <p:nvPr/>
        </p:nvSpPr>
        <p:spPr>
          <a:xfrm>
            <a:off x="5542877" y="1539437"/>
            <a:ext cx="1271992" cy="57842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400"/>
              </a:spcAft>
            </a:pPr>
            <a:r>
              <a:rPr lang="en-GB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  <a:endParaRPr lang="ru-RU" sz="24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1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A95FAB-3799-585C-AF10-06240703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213" y="2718815"/>
            <a:ext cx="5849621" cy="3532181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9B899E1-A47B-7D76-DBBB-C6D492C07F1D}"/>
              </a:ext>
            </a:extLst>
          </p:cNvPr>
          <p:cNvSpPr/>
          <p:nvPr/>
        </p:nvSpPr>
        <p:spPr>
          <a:xfrm>
            <a:off x="1676837" y="1727650"/>
            <a:ext cx="2429338" cy="57842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400"/>
              </a:spcAft>
            </a:pPr>
            <a:r>
              <a:rPr lang="en-GB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</a:t>
            </a:r>
            <a:endParaRPr lang="ru-RU" sz="32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02DC281-4475-7DA1-008A-038EA08EFA9A}"/>
              </a:ext>
            </a:extLst>
          </p:cNvPr>
          <p:cNvSpPr/>
          <p:nvPr/>
        </p:nvSpPr>
        <p:spPr>
          <a:xfrm>
            <a:off x="6962202" y="1727650"/>
            <a:ext cx="4289709" cy="578429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400"/>
              </a:spcAft>
            </a:pPr>
            <a:r>
              <a:rPr lang="en-GB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Short-term Tick data</a:t>
            </a:r>
            <a:endParaRPr lang="ru-RU" sz="32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8CF479-B785-AE54-3F72-935B7C382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06" y="2718815"/>
            <a:ext cx="5437627" cy="356663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072EE1F-094A-3C08-CC38-4E6317163706}"/>
              </a:ext>
            </a:extLst>
          </p:cNvPr>
          <p:cNvSpPr/>
          <p:nvPr/>
        </p:nvSpPr>
        <p:spPr>
          <a:xfrm>
            <a:off x="862642" y="2467155"/>
            <a:ext cx="2208362" cy="4019909"/>
          </a:xfrm>
          <a:prstGeom prst="rect">
            <a:avLst/>
          </a:prstGeom>
          <a:noFill/>
          <a:ln w="57150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8538928-5ACA-4B85-3777-3FE3AE3E5077}"/>
              </a:ext>
            </a:extLst>
          </p:cNvPr>
          <p:cNvSpPr/>
          <p:nvPr/>
        </p:nvSpPr>
        <p:spPr>
          <a:xfrm>
            <a:off x="3344171" y="2464278"/>
            <a:ext cx="1383104" cy="401990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95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7093529" y="109043"/>
            <a:ext cx="4647367" cy="845697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Laplace's demon 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3CAA82-0DA7-B2DB-75B7-80E95F8FF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5933"/>
            <a:ext cx="4324709" cy="42575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9A9125-EA6E-8BCA-A9B0-85FE53814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865" y="1225933"/>
            <a:ext cx="3812842" cy="4243324"/>
          </a:xfrm>
          <a:prstGeom prst="rect">
            <a:avLst/>
          </a:prstGeom>
        </p:spPr>
      </p:pic>
      <p:sp>
        <p:nvSpPr>
          <p:cNvPr id="9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329C9271-64B5-3616-92FA-6FB36AF9B677}"/>
              </a:ext>
            </a:extLst>
          </p:cNvPr>
          <p:cNvSpPr/>
          <p:nvPr/>
        </p:nvSpPr>
        <p:spPr>
          <a:xfrm>
            <a:off x="363166" y="5639055"/>
            <a:ext cx="11696562" cy="1024677"/>
          </a:xfrm>
          <a:prstGeom prst="wedgeRoundRectCallout">
            <a:avLst>
              <a:gd name="adj1" fmla="val 22541"/>
              <a:gd name="adj2" fmla="val 47797"/>
              <a:gd name="adj3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35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Source:  - </a:t>
            </a:r>
            <a:r>
              <a:rPr lang="en-US" sz="1400" dirty="0">
                <a:solidFill>
                  <a:schemeClr val="tx1"/>
                </a:solidFill>
              </a:rPr>
              <a:t>Johnson, T., 2017. The Ascendancy of Financial Economics. In: Ethics in Quantitative Finance (pp. 195-220). Palgrave Macmillan, Cham</a:t>
            </a:r>
          </a:p>
          <a:p>
            <a:pPr lvl="0"/>
            <a:r>
              <a:rPr lang="it-IT" sz="1400" dirty="0">
                <a:solidFill>
                  <a:schemeClr val="tx1"/>
                </a:solidFill>
              </a:rPr>
              <a:t>                    - Grünke, P., 2019. Chess, Artificial Intelligence, and Epistemic Opacity. Információs Társadalom, 19, pp.1-7.</a:t>
            </a:r>
          </a:p>
          <a:p>
            <a:pPr lvl="0"/>
            <a:r>
              <a:rPr lang="en-US" sz="1400" dirty="0">
                <a:solidFill>
                  <a:schemeClr val="tx1"/>
                </a:solidFill>
              </a:rPr>
              <a:t>                    - Gruner, S. and </a:t>
            </a:r>
            <a:r>
              <a:rPr lang="en-US" sz="1400" dirty="0" err="1">
                <a:solidFill>
                  <a:schemeClr val="tx1"/>
                </a:solidFill>
              </a:rPr>
              <a:t>Bartelmann</a:t>
            </a:r>
            <a:r>
              <a:rPr lang="en-US" sz="1400" dirty="0">
                <a:solidFill>
                  <a:schemeClr val="tx1"/>
                </a:solidFill>
              </a:rPr>
              <a:t>, M., 2020. On Computer Simulation, with Particular Regard to their Application in Contemporary Astrophysics.</a:t>
            </a:r>
          </a:p>
          <a:p>
            <a:pPr lvl="0"/>
            <a:r>
              <a:rPr lang="en-US" sz="1400" dirty="0">
                <a:solidFill>
                  <a:schemeClr val="tx1"/>
                </a:solidFill>
              </a:rPr>
              <a:t>                    Cosmos and History: The Journal of Natural and Social Philosophy, 16(2), pp.537-581.</a:t>
            </a:r>
            <a:endParaRPr lang="en-US" sz="135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79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7093529" y="109043"/>
            <a:ext cx="4647367" cy="845697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Laplace's demon 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sp>
        <p:nvSpPr>
          <p:cNvPr id="9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329C9271-64B5-3616-92FA-6FB36AF9B677}"/>
              </a:ext>
            </a:extLst>
          </p:cNvPr>
          <p:cNvSpPr/>
          <p:nvPr/>
        </p:nvSpPr>
        <p:spPr>
          <a:xfrm>
            <a:off x="2449791" y="1273425"/>
            <a:ext cx="7292418" cy="764891"/>
          </a:xfrm>
          <a:prstGeom prst="wedgeRoundRectCallout">
            <a:avLst>
              <a:gd name="adj1" fmla="val 22541"/>
              <a:gd name="adj2" fmla="val 47797"/>
              <a:gd name="adj3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“Laplace's Demon” for the Age of Quantum Uncertainty</a:t>
            </a:r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4D8E46-0ADB-4860-3AC5-7ABAD0656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91" y="2231272"/>
            <a:ext cx="7292418" cy="42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5921829" y="109044"/>
            <a:ext cx="5819067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</a:t>
            </a:r>
            <a:r>
              <a:rPr lang="it-IT" sz="3600" dirty="0"/>
              <a:t>achine Learning Pipeline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B764CBD-532D-FAD5-E90A-FA67F75E1DED}"/>
              </a:ext>
            </a:extLst>
          </p:cNvPr>
          <p:cNvGrpSpPr/>
          <p:nvPr/>
        </p:nvGrpSpPr>
        <p:grpSpPr>
          <a:xfrm>
            <a:off x="283847" y="3133484"/>
            <a:ext cx="1248700" cy="749220"/>
            <a:chOff x="4028" y="1657389"/>
            <a:chExt cx="1248700" cy="749220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CE31D9A5-7C77-80CE-8B60-E5BCBEA8B905}"/>
                </a:ext>
              </a:extLst>
            </p:cNvPr>
            <p:cNvSpPr/>
            <p:nvPr/>
          </p:nvSpPr>
          <p:spPr>
            <a:xfrm>
              <a:off x="4028" y="1657389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: скругленные углы 4">
              <a:extLst>
                <a:ext uri="{FF2B5EF4-FFF2-40B4-BE49-F238E27FC236}">
                  <a16:creationId xmlns:a16="http://schemas.microsoft.com/office/drawing/2014/main" id="{FD15E1B8-AFFA-FCE7-A2B8-B651BFD573F4}"/>
                </a:ext>
              </a:extLst>
            </p:cNvPr>
            <p:cNvSpPr txBox="1"/>
            <p:nvPr/>
          </p:nvSpPr>
          <p:spPr>
            <a:xfrm>
              <a:off x="25972" y="1679333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Data Collection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67E8C0F-B58F-E991-9F49-BF77D82A3ED1}"/>
              </a:ext>
            </a:extLst>
          </p:cNvPr>
          <p:cNvGrpSpPr/>
          <p:nvPr/>
        </p:nvGrpSpPr>
        <p:grpSpPr>
          <a:xfrm>
            <a:off x="2162393" y="3133484"/>
            <a:ext cx="1248700" cy="793108"/>
            <a:chOff x="1706070" y="1702710"/>
            <a:chExt cx="1248700" cy="793108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9C472635-28C2-D946-48DB-B00A07560B2A}"/>
                </a:ext>
              </a:extLst>
            </p:cNvPr>
            <p:cNvSpPr/>
            <p:nvPr/>
          </p:nvSpPr>
          <p:spPr>
            <a:xfrm>
              <a:off x="1706070" y="1702710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Прямоугольник: скругленные углы 4">
              <a:extLst>
                <a:ext uri="{FF2B5EF4-FFF2-40B4-BE49-F238E27FC236}">
                  <a16:creationId xmlns:a16="http://schemas.microsoft.com/office/drawing/2014/main" id="{0E014F40-486F-C7A8-8F96-7B09C48D77CF}"/>
                </a:ext>
              </a:extLst>
            </p:cNvPr>
            <p:cNvSpPr txBox="1"/>
            <p:nvPr/>
          </p:nvSpPr>
          <p:spPr>
            <a:xfrm>
              <a:off x="1706070" y="1790486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Data Processing</a:t>
              </a: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5CC336DC-D099-FFD5-56EB-1ADE030C3A5A}"/>
              </a:ext>
            </a:extLst>
          </p:cNvPr>
          <p:cNvGrpSpPr/>
          <p:nvPr/>
        </p:nvGrpSpPr>
        <p:grpSpPr>
          <a:xfrm>
            <a:off x="1572173" y="3332033"/>
            <a:ext cx="583201" cy="353593"/>
            <a:chOff x="2943494" y="1871153"/>
            <a:chExt cx="789029" cy="353593"/>
          </a:xfrm>
        </p:grpSpPr>
        <p:sp>
          <p:nvSpPr>
            <p:cNvPr id="39" name="Стрелка: вправо 38">
              <a:extLst>
                <a:ext uri="{FF2B5EF4-FFF2-40B4-BE49-F238E27FC236}">
                  <a16:creationId xmlns:a16="http://schemas.microsoft.com/office/drawing/2014/main" id="{7FB2F73A-14E1-3918-C836-8568B9FD5D71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Стрелка: вправо 4">
              <a:extLst>
                <a:ext uri="{FF2B5EF4-FFF2-40B4-BE49-F238E27FC236}">
                  <a16:creationId xmlns:a16="http://schemas.microsoft.com/office/drawing/2014/main" id="{CB076A31-21D6-166E-2806-F33BC8B127C8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0D73D67-AE0D-92E7-9674-989E258D31E6}"/>
              </a:ext>
            </a:extLst>
          </p:cNvPr>
          <p:cNvGrpSpPr/>
          <p:nvPr/>
        </p:nvGrpSpPr>
        <p:grpSpPr>
          <a:xfrm>
            <a:off x="3451636" y="3332033"/>
            <a:ext cx="583201" cy="353593"/>
            <a:chOff x="2943494" y="1871153"/>
            <a:chExt cx="789029" cy="353593"/>
          </a:xfrm>
        </p:grpSpPr>
        <p:sp>
          <p:nvSpPr>
            <p:cNvPr id="42" name="Стрелка: вправо 41">
              <a:extLst>
                <a:ext uri="{FF2B5EF4-FFF2-40B4-BE49-F238E27FC236}">
                  <a16:creationId xmlns:a16="http://schemas.microsoft.com/office/drawing/2014/main" id="{2DADA5B1-3938-BFBA-8A80-06553EB1373A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Стрелка: вправо 4">
              <a:extLst>
                <a:ext uri="{FF2B5EF4-FFF2-40B4-BE49-F238E27FC236}">
                  <a16:creationId xmlns:a16="http://schemas.microsoft.com/office/drawing/2014/main" id="{16C6FC66-23C4-C3BB-7790-C81BF13ADA89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BED38C10-57AF-20BD-1983-9613B5EC53D2}"/>
              </a:ext>
            </a:extLst>
          </p:cNvPr>
          <p:cNvSpPr/>
          <p:nvPr/>
        </p:nvSpPr>
        <p:spPr>
          <a:xfrm>
            <a:off x="5503333" y="1540933"/>
            <a:ext cx="5384799" cy="3979334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400"/>
              </a:spcAft>
            </a:pPr>
            <a:r>
              <a:rPr lang="en-GB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Preprocessing:</a:t>
            </a:r>
          </a:p>
          <a:p>
            <a:pPr marL="342900" indent="-342900">
              <a:spcAft>
                <a:spcPts val="2400"/>
              </a:spcAft>
              <a:buFontTx/>
              <a:buChar char="-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problems with  missing values</a:t>
            </a:r>
          </a:p>
          <a:p>
            <a:pPr marL="342900" lvl="0" indent="-342900">
              <a:spcAft>
                <a:spcPts val="2400"/>
              </a:spcAft>
              <a:buFontTx/>
              <a:buChar char="-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Encoding categorical variables</a:t>
            </a:r>
          </a:p>
          <a:p>
            <a:pPr marL="342900" lvl="0" indent="-342900">
              <a:spcAft>
                <a:spcPts val="2400"/>
              </a:spcAft>
              <a:buFontTx/>
              <a:buChar char="-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Scaling numerical features</a:t>
            </a:r>
          </a:p>
          <a:p>
            <a:pPr marL="342900" lvl="0" indent="-342900">
              <a:spcAft>
                <a:spcPts val="2400"/>
              </a:spcAft>
              <a:buFontTx/>
              <a:buChar char="-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Splitting data into training and testing sets</a:t>
            </a:r>
            <a:endParaRPr lang="ru-RU" sz="2400" b="1" dirty="0">
              <a:solidFill>
                <a:schemeClr val="accent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43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5921829" y="109044"/>
            <a:ext cx="5819067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</a:t>
            </a:r>
            <a:r>
              <a:rPr lang="it-IT" sz="3600" dirty="0"/>
              <a:t>achine Learning Pipeline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B764CBD-532D-FAD5-E90A-FA67F75E1DED}"/>
              </a:ext>
            </a:extLst>
          </p:cNvPr>
          <p:cNvGrpSpPr/>
          <p:nvPr/>
        </p:nvGrpSpPr>
        <p:grpSpPr>
          <a:xfrm>
            <a:off x="283847" y="3133484"/>
            <a:ext cx="1248700" cy="749220"/>
            <a:chOff x="4028" y="1657389"/>
            <a:chExt cx="1248700" cy="749220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CE31D9A5-7C77-80CE-8B60-E5BCBEA8B905}"/>
                </a:ext>
              </a:extLst>
            </p:cNvPr>
            <p:cNvSpPr/>
            <p:nvPr/>
          </p:nvSpPr>
          <p:spPr>
            <a:xfrm>
              <a:off x="4028" y="1657389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: скругленные углы 4">
              <a:extLst>
                <a:ext uri="{FF2B5EF4-FFF2-40B4-BE49-F238E27FC236}">
                  <a16:creationId xmlns:a16="http://schemas.microsoft.com/office/drawing/2014/main" id="{FD15E1B8-AFFA-FCE7-A2B8-B651BFD573F4}"/>
                </a:ext>
              </a:extLst>
            </p:cNvPr>
            <p:cNvSpPr txBox="1"/>
            <p:nvPr/>
          </p:nvSpPr>
          <p:spPr>
            <a:xfrm>
              <a:off x="25972" y="1679333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Data Collection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67E8C0F-B58F-E991-9F49-BF77D82A3ED1}"/>
              </a:ext>
            </a:extLst>
          </p:cNvPr>
          <p:cNvGrpSpPr/>
          <p:nvPr/>
        </p:nvGrpSpPr>
        <p:grpSpPr>
          <a:xfrm>
            <a:off x="2162393" y="3133484"/>
            <a:ext cx="1248700" cy="793108"/>
            <a:chOff x="1706070" y="1702710"/>
            <a:chExt cx="1248700" cy="793108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9C472635-28C2-D946-48DB-B00A07560B2A}"/>
                </a:ext>
              </a:extLst>
            </p:cNvPr>
            <p:cNvSpPr/>
            <p:nvPr/>
          </p:nvSpPr>
          <p:spPr>
            <a:xfrm>
              <a:off x="1706070" y="1702710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Прямоугольник: скругленные углы 4">
              <a:extLst>
                <a:ext uri="{FF2B5EF4-FFF2-40B4-BE49-F238E27FC236}">
                  <a16:creationId xmlns:a16="http://schemas.microsoft.com/office/drawing/2014/main" id="{0E014F40-486F-C7A8-8F96-7B09C48D77CF}"/>
                </a:ext>
              </a:extLst>
            </p:cNvPr>
            <p:cNvSpPr txBox="1"/>
            <p:nvPr/>
          </p:nvSpPr>
          <p:spPr>
            <a:xfrm>
              <a:off x="1706070" y="1790486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Data Processing</a:t>
              </a: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5CC336DC-D099-FFD5-56EB-1ADE030C3A5A}"/>
              </a:ext>
            </a:extLst>
          </p:cNvPr>
          <p:cNvGrpSpPr/>
          <p:nvPr/>
        </p:nvGrpSpPr>
        <p:grpSpPr>
          <a:xfrm>
            <a:off x="1572173" y="3332033"/>
            <a:ext cx="583201" cy="353593"/>
            <a:chOff x="2943494" y="1871153"/>
            <a:chExt cx="789029" cy="353593"/>
          </a:xfrm>
        </p:grpSpPr>
        <p:sp>
          <p:nvSpPr>
            <p:cNvPr id="39" name="Стрелка: вправо 38">
              <a:extLst>
                <a:ext uri="{FF2B5EF4-FFF2-40B4-BE49-F238E27FC236}">
                  <a16:creationId xmlns:a16="http://schemas.microsoft.com/office/drawing/2014/main" id="{7FB2F73A-14E1-3918-C836-8568B9FD5D71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Стрелка: вправо 4">
              <a:extLst>
                <a:ext uri="{FF2B5EF4-FFF2-40B4-BE49-F238E27FC236}">
                  <a16:creationId xmlns:a16="http://schemas.microsoft.com/office/drawing/2014/main" id="{CB076A31-21D6-166E-2806-F33BC8B127C8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0D73D67-AE0D-92E7-9674-989E258D31E6}"/>
              </a:ext>
            </a:extLst>
          </p:cNvPr>
          <p:cNvGrpSpPr/>
          <p:nvPr/>
        </p:nvGrpSpPr>
        <p:grpSpPr>
          <a:xfrm>
            <a:off x="3451636" y="3332033"/>
            <a:ext cx="583201" cy="353593"/>
            <a:chOff x="2943494" y="1871153"/>
            <a:chExt cx="789029" cy="353593"/>
          </a:xfrm>
        </p:grpSpPr>
        <p:sp>
          <p:nvSpPr>
            <p:cNvPr id="42" name="Стрелка: вправо 41">
              <a:extLst>
                <a:ext uri="{FF2B5EF4-FFF2-40B4-BE49-F238E27FC236}">
                  <a16:creationId xmlns:a16="http://schemas.microsoft.com/office/drawing/2014/main" id="{2DADA5B1-3938-BFBA-8A80-06553EB1373A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Стрелка: вправо 4">
              <a:extLst>
                <a:ext uri="{FF2B5EF4-FFF2-40B4-BE49-F238E27FC236}">
                  <a16:creationId xmlns:a16="http://schemas.microsoft.com/office/drawing/2014/main" id="{16C6FC66-23C4-C3BB-7790-C81BF13ADA89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C3BCC03B-4EFE-5A7C-7B7D-AA57DD06496B}"/>
              </a:ext>
            </a:extLst>
          </p:cNvPr>
          <p:cNvGrpSpPr/>
          <p:nvPr/>
        </p:nvGrpSpPr>
        <p:grpSpPr>
          <a:xfrm>
            <a:off x="4075380" y="3132042"/>
            <a:ext cx="1248700" cy="749220"/>
            <a:chOff x="3704022" y="1643784"/>
            <a:chExt cx="1248700" cy="749220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D62E3556-C4B9-18E1-6053-9F91F0502164}"/>
                </a:ext>
              </a:extLst>
            </p:cNvPr>
            <p:cNvSpPr/>
            <p:nvPr/>
          </p:nvSpPr>
          <p:spPr>
            <a:xfrm>
              <a:off x="3704022" y="164378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Прямоугольник: скругленные углы 4">
              <a:extLst>
                <a:ext uri="{FF2B5EF4-FFF2-40B4-BE49-F238E27FC236}">
                  <a16:creationId xmlns:a16="http://schemas.microsoft.com/office/drawing/2014/main" id="{DCD72E4F-BE1A-117E-09F4-96B78C305346}"/>
                </a:ext>
              </a:extLst>
            </p:cNvPr>
            <p:cNvSpPr txBox="1"/>
            <p:nvPr/>
          </p:nvSpPr>
          <p:spPr>
            <a:xfrm>
              <a:off x="3725966" y="166572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Feature engineering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F751452-DA50-8ABA-87B9-925131751DB1}"/>
              </a:ext>
            </a:extLst>
          </p:cNvPr>
          <p:cNvGrpSpPr/>
          <p:nvPr/>
        </p:nvGrpSpPr>
        <p:grpSpPr>
          <a:xfrm>
            <a:off x="5365597" y="3341864"/>
            <a:ext cx="583201" cy="353593"/>
            <a:chOff x="2943494" y="1871153"/>
            <a:chExt cx="789029" cy="353593"/>
          </a:xfrm>
        </p:grpSpPr>
        <p:sp>
          <p:nvSpPr>
            <p:cNvPr id="52" name="Стрелка: вправо 51">
              <a:extLst>
                <a:ext uri="{FF2B5EF4-FFF2-40B4-BE49-F238E27FC236}">
                  <a16:creationId xmlns:a16="http://schemas.microsoft.com/office/drawing/2014/main" id="{CED6201E-E975-216F-AFFF-C42D950DAB55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Стрелка: вправо 4">
              <a:extLst>
                <a:ext uri="{FF2B5EF4-FFF2-40B4-BE49-F238E27FC236}">
                  <a16:creationId xmlns:a16="http://schemas.microsoft.com/office/drawing/2014/main" id="{6B56A2B6-53B3-0160-5431-FE27F9BDC2BE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69124F98-3A8F-10EE-CACB-BEE9E85B71EE}"/>
              </a:ext>
            </a:extLst>
          </p:cNvPr>
          <p:cNvSpPr/>
          <p:nvPr/>
        </p:nvSpPr>
        <p:spPr>
          <a:xfrm>
            <a:off x="6164362" y="1528993"/>
            <a:ext cx="5334000" cy="3979334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400"/>
              </a:spcAft>
            </a:pPr>
            <a:r>
              <a:rPr lang="it-IT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r>
              <a:rPr lang="en-GB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spcAft>
                <a:spcPts val="2400"/>
              </a:spcAft>
              <a:buFontTx/>
              <a:buChar char="-"/>
            </a:pPr>
            <a:r>
              <a:rPr lang="en-GB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it-IT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reating new features or</a:t>
            </a:r>
            <a:endParaRPr 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2400"/>
              </a:spcAft>
              <a:buFontTx/>
              <a:buChar char="-"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Selecting relevant features from the data</a:t>
            </a:r>
          </a:p>
          <a:p>
            <a:pPr lvl="0">
              <a:spcAft>
                <a:spcPts val="2400"/>
              </a:spcAft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Aim:   Improve the model’s  	 	predictive power</a:t>
            </a:r>
            <a:endParaRPr lang="ru-RU" sz="2400" b="1" dirty="0">
              <a:solidFill>
                <a:srgbClr val="FF0000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48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5921829" y="109044"/>
            <a:ext cx="5819067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</a:t>
            </a:r>
            <a:r>
              <a:rPr lang="it-IT" sz="3600" dirty="0"/>
              <a:t>achine Learning Pipeline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B764CBD-532D-FAD5-E90A-FA67F75E1DED}"/>
              </a:ext>
            </a:extLst>
          </p:cNvPr>
          <p:cNvGrpSpPr/>
          <p:nvPr/>
        </p:nvGrpSpPr>
        <p:grpSpPr>
          <a:xfrm>
            <a:off x="283847" y="3133484"/>
            <a:ext cx="1248700" cy="749220"/>
            <a:chOff x="4028" y="1657389"/>
            <a:chExt cx="1248700" cy="749220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CE31D9A5-7C77-80CE-8B60-E5BCBEA8B905}"/>
                </a:ext>
              </a:extLst>
            </p:cNvPr>
            <p:cNvSpPr/>
            <p:nvPr/>
          </p:nvSpPr>
          <p:spPr>
            <a:xfrm>
              <a:off x="4028" y="1657389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: скругленные углы 4">
              <a:extLst>
                <a:ext uri="{FF2B5EF4-FFF2-40B4-BE49-F238E27FC236}">
                  <a16:creationId xmlns:a16="http://schemas.microsoft.com/office/drawing/2014/main" id="{FD15E1B8-AFFA-FCE7-A2B8-B651BFD573F4}"/>
                </a:ext>
              </a:extLst>
            </p:cNvPr>
            <p:cNvSpPr txBox="1"/>
            <p:nvPr/>
          </p:nvSpPr>
          <p:spPr>
            <a:xfrm>
              <a:off x="25972" y="1679333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Data Collection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67E8C0F-B58F-E991-9F49-BF77D82A3ED1}"/>
              </a:ext>
            </a:extLst>
          </p:cNvPr>
          <p:cNvGrpSpPr/>
          <p:nvPr/>
        </p:nvGrpSpPr>
        <p:grpSpPr>
          <a:xfrm>
            <a:off x="2162393" y="3133484"/>
            <a:ext cx="1248700" cy="793108"/>
            <a:chOff x="1706070" y="1702710"/>
            <a:chExt cx="1248700" cy="793108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9C472635-28C2-D946-48DB-B00A07560B2A}"/>
                </a:ext>
              </a:extLst>
            </p:cNvPr>
            <p:cNvSpPr/>
            <p:nvPr/>
          </p:nvSpPr>
          <p:spPr>
            <a:xfrm>
              <a:off x="1706070" y="1702710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Прямоугольник: скругленные углы 4">
              <a:extLst>
                <a:ext uri="{FF2B5EF4-FFF2-40B4-BE49-F238E27FC236}">
                  <a16:creationId xmlns:a16="http://schemas.microsoft.com/office/drawing/2014/main" id="{0E014F40-486F-C7A8-8F96-7B09C48D77CF}"/>
                </a:ext>
              </a:extLst>
            </p:cNvPr>
            <p:cNvSpPr txBox="1"/>
            <p:nvPr/>
          </p:nvSpPr>
          <p:spPr>
            <a:xfrm>
              <a:off x="1706070" y="1790486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Data Processing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C26FE0A-9393-411B-12A0-5138C77CDF14}"/>
              </a:ext>
            </a:extLst>
          </p:cNvPr>
          <p:cNvGrpSpPr/>
          <p:nvPr/>
        </p:nvGrpSpPr>
        <p:grpSpPr>
          <a:xfrm>
            <a:off x="5966065" y="3144051"/>
            <a:ext cx="1248700" cy="749220"/>
            <a:chOff x="3704022" y="1643784"/>
            <a:chExt cx="1248700" cy="749220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3A8AE9F8-98EF-CEE3-F20A-1087E283A935}"/>
                </a:ext>
              </a:extLst>
            </p:cNvPr>
            <p:cNvSpPr/>
            <p:nvPr/>
          </p:nvSpPr>
          <p:spPr>
            <a:xfrm>
              <a:off x="3704022" y="164378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Прямоугольник: скругленные углы 4">
              <a:extLst>
                <a:ext uri="{FF2B5EF4-FFF2-40B4-BE49-F238E27FC236}">
                  <a16:creationId xmlns:a16="http://schemas.microsoft.com/office/drawing/2014/main" id="{17DED8E8-D7AA-0E56-7388-E632EDE014E9}"/>
                </a:ext>
              </a:extLst>
            </p:cNvPr>
            <p:cNvSpPr txBox="1"/>
            <p:nvPr/>
          </p:nvSpPr>
          <p:spPr>
            <a:xfrm>
              <a:off x="3725966" y="166572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Model </a:t>
              </a:r>
              <a:r>
                <a:rPr lang="en-US" sz="1600" dirty="0"/>
                <a:t>Selection</a:t>
              </a:r>
              <a:endParaRPr lang="en-US" sz="1600" kern="1200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98E07198-3A7D-9323-D29B-DA3491F63A3B}"/>
              </a:ext>
            </a:extLst>
          </p:cNvPr>
          <p:cNvGrpSpPr/>
          <p:nvPr/>
        </p:nvGrpSpPr>
        <p:grpSpPr>
          <a:xfrm>
            <a:off x="9724145" y="3110098"/>
            <a:ext cx="1248700" cy="749220"/>
            <a:chOff x="5425100" y="1595744"/>
            <a:chExt cx="1248700" cy="749220"/>
          </a:xfrm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6C3C7740-4175-0766-1881-0AD8C6989C30}"/>
                </a:ext>
              </a:extLst>
            </p:cNvPr>
            <p:cNvSpPr/>
            <p:nvPr/>
          </p:nvSpPr>
          <p:spPr>
            <a:xfrm>
              <a:off x="5425100" y="159574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Прямоугольник: скругленные углы 4">
              <a:extLst>
                <a:ext uri="{FF2B5EF4-FFF2-40B4-BE49-F238E27FC236}">
                  <a16:creationId xmlns:a16="http://schemas.microsoft.com/office/drawing/2014/main" id="{E4040190-2FB0-0A7D-5690-52F49281066A}"/>
                </a:ext>
              </a:extLst>
            </p:cNvPr>
            <p:cNvSpPr txBox="1"/>
            <p:nvPr/>
          </p:nvSpPr>
          <p:spPr>
            <a:xfrm>
              <a:off x="5447044" y="161768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Model Evaluation</a:t>
              </a: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BBDB62D6-32B8-282E-422D-FD2E4300DE9E}"/>
              </a:ext>
            </a:extLst>
          </p:cNvPr>
          <p:cNvGrpSpPr/>
          <p:nvPr/>
        </p:nvGrpSpPr>
        <p:grpSpPr>
          <a:xfrm>
            <a:off x="7250259" y="3329855"/>
            <a:ext cx="583201" cy="353593"/>
            <a:chOff x="2943494" y="1871153"/>
            <a:chExt cx="789029" cy="353593"/>
          </a:xfrm>
        </p:grpSpPr>
        <p:sp>
          <p:nvSpPr>
            <p:cNvPr id="36" name="Стрелка: вправо 35">
              <a:extLst>
                <a:ext uri="{FF2B5EF4-FFF2-40B4-BE49-F238E27FC236}">
                  <a16:creationId xmlns:a16="http://schemas.microsoft.com/office/drawing/2014/main" id="{3BC8B3D4-E158-AD68-4FEB-AEB2CCC9C075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Стрелка: вправо 4">
              <a:extLst>
                <a:ext uri="{FF2B5EF4-FFF2-40B4-BE49-F238E27FC236}">
                  <a16:creationId xmlns:a16="http://schemas.microsoft.com/office/drawing/2014/main" id="{5EC25401-5213-D983-3E86-87BF22D0A505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5CC336DC-D099-FFD5-56EB-1ADE030C3A5A}"/>
              </a:ext>
            </a:extLst>
          </p:cNvPr>
          <p:cNvGrpSpPr/>
          <p:nvPr/>
        </p:nvGrpSpPr>
        <p:grpSpPr>
          <a:xfrm>
            <a:off x="1572173" y="3332033"/>
            <a:ext cx="583201" cy="353593"/>
            <a:chOff x="2943494" y="1871153"/>
            <a:chExt cx="789029" cy="353593"/>
          </a:xfrm>
        </p:grpSpPr>
        <p:sp>
          <p:nvSpPr>
            <p:cNvPr id="39" name="Стрелка: вправо 38">
              <a:extLst>
                <a:ext uri="{FF2B5EF4-FFF2-40B4-BE49-F238E27FC236}">
                  <a16:creationId xmlns:a16="http://schemas.microsoft.com/office/drawing/2014/main" id="{7FB2F73A-14E1-3918-C836-8568B9FD5D71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Стрелка: вправо 4">
              <a:extLst>
                <a:ext uri="{FF2B5EF4-FFF2-40B4-BE49-F238E27FC236}">
                  <a16:creationId xmlns:a16="http://schemas.microsoft.com/office/drawing/2014/main" id="{CB076A31-21D6-166E-2806-F33BC8B127C8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0D73D67-AE0D-92E7-9674-989E258D31E6}"/>
              </a:ext>
            </a:extLst>
          </p:cNvPr>
          <p:cNvGrpSpPr/>
          <p:nvPr/>
        </p:nvGrpSpPr>
        <p:grpSpPr>
          <a:xfrm>
            <a:off x="3451636" y="3332033"/>
            <a:ext cx="583201" cy="353593"/>
            <a:chOff x="2943494" y="1871153"/>
            <a:chExt cx="789029" cy="353593"/>
          </a:xfrm>
        </p:grpSpPr>
        <p:sp>
          <p:nvSpPr>
            <p:cNvPr id="42" name="Стрелка: вправо 41">
              <a:extLst>
                <a:ext uri="{FF2B5EF4-FFF2-40B4-BE49-F238E27FC236}">
                  <a16:creationId xmlns:a16="http://schemas.microsoft.com/office/drawing/2014/main" id="{2DADA5B1-3938-BFBA-8A80-06553EB1373A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Стрелка: вправо 4">
              <a:extLst>
                <a:ext uri="{FF2B5EF4-FFF2-40B4-BE49-F238E27FC236}">
                  <a16:creationId xmlns:a16="http://schemas.microsoft.com/office/drawing/2014/main" id="{16C6FC66-23C4-C3BB-7790-C81BF13ADA89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C3BCC03B-4EFE-5A7C-7B7D-AA57DD06496B}"/>
              </a:ext>
            </a:extLst>
          </p:cNvPr>
          <p:cNvGrpSpPr/>
          <p:nvPr/>
        </p:nvGrpSpPr>
        <p:grpSpPr>
          <a:xfrm>
            <a:off x="4075380" y="3132042"/>
            <a:ext cx="1248700" cy="749220"/>
            <a:chOff x="3704022" y="1643784"/>
            <a:chExt cx="1248700" cy="749220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D62E3556-C4B9-18E1-6053-9F91F0502164}"/>
                </a:ext>
              </a:extLst>
            </p:cNvPr>
            <p:cNvSpPr/>
            <p:nvPr/>
          </p:nvSpPr>
          <p:spPr>
            <a:xfrm>
              <a:off x="3704022" y="164378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Прямоугольник: скругленные углы 4">
              <a:extLst>
                <a:ext uri="{FF2B5EF4-FFF2-40B4-BE49-F238E27FC236}">
                  <a16:creationId xmlns:a16="http://schemas.microsoft.com/office/drawing/2014/main" id="{DCD72E4F-BE1A-117E-09F4-96B78C305346}"/>
                </a:ext>
              </a:extLst>
            </p:cNvPr>
            <p:cNvSpPr txBox="1"/>
            <p:nvPr/>
          </p:nvSpPr>
          <p:spPr>
            <a:xfrm>
              <a:off x="3725966" y="166572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Feature engineering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F751452-DA50-8ABA-87B9-925131751DB1}"/>
              </a:ext>
            </a:extLst>
          </p:cNvPr>
          <p:cNvGrpSpPr/>
          <p:nvPr/>
        </p:nvGrpSpPr>
        <p:grpSpPr>
          <a:xfrm>
            <a:off x="5365597" y="3341864"/>
            <a:ext cx="583201" cy="353593"/>
            <a:chOff x="2943494" y="1871153"/>
            <a:chExt cx="789029" cy="353593"/>
          </a:xfrm>
        </p:grpSpPr>
        <p:sp>
          <p:nvSpPr>
            <p:cNvPr id="52" name="Стрелка: вправо 51">
              <a:extLst>
                <a:ext uri="{FF2B5EF4-FFF2-40B4-BE49-F238E27FC236}">
                  <a16:creationId xmlns:a16="http://schemas.microsoft.com/office/drawing/2014/main" id="{CED6201E-E975-216F-AFFF-C42D950DAB55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Стрелка: вправо 4">
              <a:extLst>
                <a:ext uri="{FF2B5EF4-FFF2-40B4-BE49-F238E27FC236}">
                  <a16:creationId xmlns:a16="http://schemas.microsoft.com/office/drawing/2014/main" id="{6B56A2B6-53B3-0160-5431-FE27F9BDC2BE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D687D2BC-DBA4-547D-A9AC-91DBB0A55C62}"/>
              </a:ext>
            </a:extLst>
          </p:cNvPr>
          <p:cNvGrpSpPr/>
          <p:nvPr/>
        </p:nvGrpSpPr>
        <p:grpSpPr>
          <a:xfrm>
            <a:off x="7833460" y="3120797"/>
            <a:ext cx="1248700" cy="749220"/>
            <a:chOff x="3704022" y="1643784"/>
            <a:chExt cx="1248700" cy="749220"/>
          </a:xfrm>
        </p:grpSpPr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AACC4A22-5E3C-CB70-9FBA-425BDCB5F0F1}"/>
                </a:ext>
              </a:extLst>
            </p:cNvPr>
            <p:cNvSpPr/>
            <p:nvPr/>
          </p:nvSpPr>
          <p:spPr>
            <a:xfrm>
              <a:off x="3704022" y="164378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Прямоугольник: скругленные углы 4">
              <a:extLst>
                <a:ext uri="{FF2B5EF4-FFF2-40B4-BE49-F238E27FC236}">
                  <a16:creationId xmlns:a16="http://schemas.microsoft.com/office/drawing/2014/main" id="{03CC9691-035E-8490-DA25-E4C8D16B7AE4}"/>
                </a:ext>
              </a:extLst>
            </p:cNvPr>
            <p:cNvSpPr txBox="1"/>
            <p:nvPr/>
          </p:nvSpPr>
          <p:spPr>
            <a:xfrm>
              <a:off x="3725966" y="166572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Model Training</a:t>
              </a: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2B55BEA3-ECCC-CEB7-3FB3-C9B3CFEAD49A}"/>
              </a:ext>
            </a:extLst>
          </p:cNvPr>
          <p:cNvGrpSpPr/>
          <p:nvPr/>
        </p:nvGrpSpPr>
        <p:grpSpPr>
          <a:xfrm>
            <a:off x="9104104" y="3318610"/>
            <a:ext cx="583201" cy="353593"/>
            <a:chOff x="2943494" y="1871153"/>
            <a:chExt cx="789029" cy="353593"/>
          </a:xfrm>
        </p:grpSpPr>
        <p:sp>
          <p:nvSpPr>
            <p:cNvPr id="58" name="Стрелка: вправо 57">
              <a:extLst>
                <a:ext uri="{FF2B5EF4-FFF2-40B4-BE49-F238E27FC236}">
                  <a16:creationId xmlns:a16="http://schemas.microsoft.com/office/drawing/2014/main" id="{FD2551B3-F792-6172-6485-84C53CF2DD3E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Стрелка: вправо 4">
              <a:extLst>
                <a:ext uri="{FF2B5EF4-FFF2-40B4-BE49-F238E27FC236}">
                  <a16:creationId xmlns:a16="http://schemas.microsoft.com/office/drawing/2014/main" id="{EEA36BD2-7755-3644-0AE5-E80B86BB4033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sp>
        <p:nvSpPr>
          <p:cNvPr id="3" name="Curved Down Arrow 33">
            <a:extLst>
              <a:ext uri="{FF2B5EF4-FFF2-40B4-BE49-F238E27FC236}">
                <a16:creationId xmlns:a16="http://schemas.microsoft.com/office/drawing/2014/main" id="{C179131E-0EDB-A07B-3F51-781E4DFDA132}"/>
              </a:ext>
            </a:extLst>
          </p:cNvPr>
          <p:cNvSpPr/>
          <p:nvPr/>
        </p:nvSpPr>
        <p:spPr>
          <a:xfrm>
            <a:off x="2683327" y="2141766"/>
            <a:ext cx="7843424" cy="95794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2F220E60-9929-5EE6-B48B-DEF673A54AAA}"/>
              </a:ext>
            </a:extLst>
          </p:cNvPr>
          <p:cNvSpPr/>
          <p:nvPr/>
        </p:nvSpPr>
        <p:spPr>
          <a:xfrm>
            <a:off x="5870392" y="1940098"/>
            <a:ext cx="1186543" cy="500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869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5523978" y="109043"/>
            <a:ext cx="6216919" cy="842935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Training, Validation and Testing</a:t>
            </a:r>
            <a:endParaRPr lang="it-IT" sz="32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sp>
        <p:nvSpPr>
          <p:cNvPr id="3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5615232D-2D9D-F7BC-886D-9A00D2CFCE8F}"/>
              </a:ext>
            </a:extLst>
          </p:cNvPr>
          <p:cNvSpPr/>
          <p:nvPr/>
        </p:nvSpPr>
        <p:spPr>
          <a:xfrm>
            <a:off x="5780690" y="6126364"/>
            <a:ext cx="5717627" cy="595712"/>
          </a:xfrm>
          <a:prstGeom prst="wedgeRoundRectCallout">
            <a:avLst>
              <a:gd name="adj1" fmla="val 22541"/>
              <a:gd name="adj2" fmla="val 477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061F50"/>
                </a:solidFill>
              </a:rPr>
              <a:t>Source: </a:t>
            </a:r>
            <a:r>
              <a:rPr lang="en-US" dirty="0">
                <a:hlinkClick r:id="rId4"/>
              </a:rPr>
              <a:t>https://towardsdatascience.com/train-test-split-and-cross-validation-in-python-80b61beca4b6</a:t>
            </a:r>
            <a:endParaRPr lang="en-US" dirty="0">
              <a:solidFill>
                <a:srgbClr val="061F5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9FA9B7-82C8-27C0-9D1D-1EFE84C8DD12}"/>
              </a:ext>
            </a:extLst>
          </p:cNvPr>
          <p:cNvSpPr/>
          <p:nvPr/>
        </p:nvSpPr>
        <p:spPr>
          <a:xfrm>
            <a:off x="1618591" y="1147625"/>
            <a:ext cx="9364282" cy="4909144"/>
          </a:xfrm>
          <a:prstGeom prst="rect">
            <a:avLst/>
          </a:prstGeom>
          <a:noFill/>
          <a:ln w="25400">
            <a:solidFill>
              <a:srgbClr val="061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cvcsource</a:t>
            </a:r>
            <a:endParaRPr lang="en-GB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2C10EE-FD16-C5E0-4B0D-F5CC7D1B6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592" y="1171057"/>
            <a:ext cx="9364282" cy="488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6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7263442" y="109043"/>
            <a:ext cx="4477455" cy="842935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Cross Validation</a:t>
            </a:r>
            <a:endParaRPr lang="it-IT" sz="32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6639BE-4691-46BF-1C18-25297106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458" y="1209629"/>
            <a:ext cx="8849960" cy="526806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5A16B39-5771-643A-1751-C133E722EC7E}"/>
              </a:ext>
            </a:extLst>
          </p:cNvPr>
          <p:cNvSpPr/>
          <p:nvPr/>
        </p:nvSpPr>
        <p:spPr>
          <a:xfrm>
            <a:off x="1291458" y="2674189"/>
            <a:ext cx="934157" cy="3347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78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7358743" y="109044"/>
            <a:ext cx="4382153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Disclaimer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129FF2CD-ED81-186B-A60A-993E82B8082F}"/>
              </a:ext>
            </a:extLst>
          </p:cNvPr>
          <p:cNvSpPr/>
          <p:nvPr/>
        </p:nvSpPr>
        <p:spPr>
          <a:xfrm>
            <a:off x="572654" y="2527126"/>
            <a:ext cx="4133925" cy="2355052"/>
          </a:xfrm>
          <a:prstGeom prst="roundRect">
            <a:avLst>
              <a:gd name="adj" fmla="val 14248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C00000"/>
                </a:solidFill>
                <a:effectLst/>
              </a:rPr>
              <a:t>Do not play on stock exchanges while studying or for training purposes!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BD03AC-B31A-ADE7-0C99-5F043A8A9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896" y="1502294"/>
            <a:ext cx="3683000" cy="245086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75FA5C6-53C9-83CC-74FE-114510FF041D}"/>
              </a:ext>
            </a:extLst>
          </p:cNvPr>
          <p:cNvSpPr/>
          <p:nvPr/>
        </p:nvSpPr>
        <p:spPr>
          <a:xfrm>
            <a:off x="8057895" y="1520872"/>
            <a:ext cx="3683001" cy="4642091"/>
          </a:xfrm>
          <a:prstGeom prst="rect">
            <a:avLst/>
          </a:prstGeom>
          <a:noFill/>
          <a:ln w="38100">
            <a:solidFill>
              <a:srgbClr val="061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3E74DD-10A0-3512-9057-B634F7851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896" y="3953163"/>
            <a:ext cx="3683000" cy="22098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D0D437E-363E-C7B4-49C7-5929E9F64681}"/>
              </a:ext>
            </a:extLst>
          </p:cNvPr>
          <p:cNvGrpSpPr/>
          <p:nvPr/>
        </p:nvGrpSpPr>
        <p:grpSpPr>
          <a:xfrm>
            <a:off x="4919040" y="1792004"/>
            <a:ext cx="2566383" cy="3905977"/>
            <a:chOff x="5212114" y="2268123"/>
            <a:chExt cx="2566383" cy="3905977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BD512488-0106-BADC-8B42-6F9824B26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2114" y="2268123"/>
              <a:ext cx="2566382" cy="3905977"/>
            </a:xfrm>
            <a:prstGeom prst="rect">
              <a:avLst/>
            </a:prstGeom>
          </p:spPr>
        </p:pic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0EB8BFD-E5B3-3C4D-B637-1A79E9390F16}"/>
                </a:ext>
              </a:extLst>
            </p:cNvPr>
            <p:cNvSpPr/>
            <p:nvPr/>
          </p:nvSpPr>
          <p:spPr>
            <a:xfrm>
              <a:off x="5215545" y="2268123"/>
              <a:ext cx="2562952" cy="3905977"/>
            </a:xfrm>
            <a:prstGeom prst="rect">
              <a:avLst/>
            </a:prstGeom>
            <a:noFill/>
            <a:ln w="38100">
              <a:solidFill>
                <a:srgbClr val="061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34582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5186410" y="222008"/>
            <a:ext cx="6642424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Cross-Valisation</a:t>
            </a:r>
            <a:r>
              <a:rPr lang="ru-RU" sz="3600" dirty="0"/>
              <a:t> </a:t>
            </a:r>
            <a:r>
              <a:rPr lang="en-GB" sz="3600" dirty="0"/>
              <a:t>on Time-Series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924F03-6BA1-D6FB-0D36-048FE49A6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83" y="1528497"/>
            <a:ext cx="8478433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8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C770A3-E45A-3B02-3840-C2763BBF1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3568"/>
            <a:ext cx="5887272" cy="4105848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61114D-A4C1-D05E-B789-D2FA61ECC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" y="1723568"/>
            <a:ext cx="5572903" cy="3962953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0B26A2B5-7294-0712-F3E1-03EB61C93DC4}"/>
              </a:ext>
            </a:extLst>
          </p:cNvPr>
          <p:cNvSpPr/>
          <p:nvPr/>
        </p:nvSpPr>
        <p:spPr>
          <a:xfrm>
            <a:off x="675648" y="4192438"/>
            <a:ext cx="5566884" cy="8108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0">
            <a:extLst>
              <a:ext uri="{FF2B5EF4-FFF2-40B4-BE49-F238E27FC236}">
                <a16:creationId xmlns:a16="http://schemas.microsoft.com/office/drawing/2014/main" id="{86235342-9C24-6CE5-D452-94A93AE7984C}"/>
              </a:ext>
            </a:extLst>
          </p:cNvPr>
          <p:cNvSpPr/>
          <p:nvPr/>
        </p:nvSpPr>
        <p:spPr>
          <a:xfrm>
            <a:off x="5186410" y="222008"/>
            <a:ext cx="6642424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Cross-Valisation</a:t>
            </a:r>
            <a:r>
              <a:rPr lang="ru-RU" sz="3600" dirty="0"/>
              <a:t> </a:t>
            </a:r>
            <a:r>
              <a:rPr lang="en-GB" sz="3600" dirty="0"/>
              <a:t>on Time-Series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40101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5921829" y="109044"/>
            <a:ext cx="5819067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</a:t>
            </a:r>
            <a:r>
              <a:rPr lang="it-IT" sz="3600" dirty="0"/>
              <a:t>achine Learning Pipeline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558004" y="6232763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B764CBD-532D-FAD5-E90A-FA67F75E1DED}"/>
              </a:ext>
            </a:extLst>
          </p:cNvPr>
          <p:cNvGrpSpPr/>
          <p:nvPr/>
        </p:nvGrpSpPr>
        <p:grpSpPr>
          <a:xfrm>
            <a:off x="283847" y="3133484"/>
            <a:ext cx="1248700" cy="749220"/>
            <a:chOff x="4028" y="1657389"/>
            <a:chExt cx="1248700" cy="749220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CE31D9A5-7C77-80CE-8B60-E5BCBEA8B905}"/>
                </a:ext>
              </a:extLst>
            </p:cNvPr>
            <p:cNvSpPr/>
            <p:nvPr/>
          </p:nvSpPr>
          <p:spPr>
            <a:xfrm>
              <a:off x="4028" y="1657389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: скругленные углы 4">
              <a:extLst>
                <a:ext uri="{FF2B5EF4-FFF2-40B4-BE49-F238E27FC236}">
                  <a16:creationId xmlns:a16="http://schemas.microsoft.com/office/drawing/2014/main" id="{FD15E1B8-AFFA-FCE7-A2B8-B651BFD573F4}"/>
                </a:ext>
              </a:extLst>
            </p:cNvPr>
            <p:cNvSpPr txBox="1"/>
            <p:nvPr/>
          </p:nvSpPr>
          <p:spPr>
            <a:xfrm>
              <a:off x="25972" y="1679333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Data Collection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67E8C0F-B58F-E991-9F49-BF77D82A3ED1}"/>
              </a:ext>
            </a:extLst>
          </p:cNvPr>
          <p:cNvGrpSpPr/>
          <p:nvPr/>
        </p:nvGrpSpPr>
        <p:grpSpPr>
          <a:xfrm>
            <a:off x="2162393" y="3133484"/>
            <a:ext cx="1248700" cy="793108"/>
            <a:chOff x="1706070" y="1702710"/>
            <a:chExt cx="1248700" cy="793108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9C472635-28C2-D946-48DB-B00A07560B2A}"/>
                </a:ext>
              </a:extLst>
            </p:cNvPr>
            <p:cNvSpPr/>
            <p:nvPr/>
          </p:nvSpPr>
          <p:spPr>
            <a:xfrm>
              <a:off x="1706070" y="1702710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Прямоугольник: скругленные углы 4">
              <a:extLst>
                <a:ext uri="{FF2B5EF4-FFF2-40B4-BE49-F238E27FC236}">
                  <a16:creationId xmlns:a16="http://schemas.microsoft.com/office/drawing/2014/main" id="{0E014F40-486F-C7A8-8F96-7B09C48D77CF}"/>
                </a:ext>
              </a:extLst>
            </p:cNvPr>
            <p:cNvSpPr txBox="1"/>
            <p:nvPr/>
          </p:nvSpPr>
          <p:spPr>
            <a:xfrm>
              <a:off x="1706070" y="1790486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Data Processing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C26FE0A-9393-411B-12A0-5138C77CDF14}"/>
              </a:ext>
            </a:extLst>
          </p:cNvPr>
          <p:cNvGrpSpPr/>
          <p:nvPr/>
        </p:nvGrpSpPr>
        <p:grpSpPr>
          <a:xfrm>
            <a:off x="5966065" y="3144051"/>
            <a:ext cx="1248700" cy="749220"/>
            <a:chOff x="3704022" y="1643784"/>
            <a:chExt cx="1248700" cy="749220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3A8AE9F8-98EF-CEE3-F20A-1087E283A935}"/>
                </a:ext>
              </a:extLst>
            </p:cNvPr>
            <p:cNvSpPr/>
            <p:nvPr/>
          </p:nvSpPr>
          <p:spPr>
            <a:xfrm>
              <a:off x="3704022" y="164378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Прямоугольник: скругленные углы 4">
              <a:extLst>
                <a:ext uri="{FF2B5EF4-FFF2-40B4-BE49-F238E27FC236}">
                  <a16:creationId xmlns:a16="http://schemas.microsoft.com/office/drawing/2014/main" id="{17DED8E8-D7AA-0E56-7388-E632EDE014E9}"/>
                </a:ext>
              </a:extLst>
            </p:cNvPr>
            <p:cNvSpPr txBox="1"/>
            <p:nvPr/>
          </p:nvSpPr>
          <p:spPr>
            <a:xfrm>
              <a:off x="3725966" y="166572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Model </a:t>
              </a:r>
              <a:r>
                <a:rPr lang="en-US" sz="1600" dirty="0"/>
                <a:t>Selection</a:t>
              </a:r>
              <a:endParaRPr lang="en-US" sz="1600" kern="1200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98E07198-3A7D-9323-D29B-DA3491F63A3B}"/>
              </a:ext>
            </a:extLst>
          </p:cNvPr>
          <p:cNvGrpSpPr/>
          <p:nvPr/>
        </p:nvGrpSpPr>
        <p:grpSpPr>
          <a:xfrm>
            <a:off x="9724145" y="3110098"/>
            <a:ext cx="1248700" cy="749220"/>
            <a:chOff x="5425100" y="1595744"/>
            <a:chExt cx="1248700" cy="749220"/>
          </a:xfrm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6C3C7740-4175-0766-1881-0AD8C6989C30}"/>
                </a:ext>
              </a:extLst>
            </p:cNvPr>
            <p:cNvSpPr/>
            <p:nvPr/>
          </p:nvSpPr>
          <p:spPr>
            <a:xfrm>
              <a:off x="5425100" y="159574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Прямоугольник: скругленные углы 4">
              <a:extLst>
                <a:ext uri="{FF2B5EF4-FFF2-40B4-BE49-F238E27FC236}">
                  <a16:creationId xmlns:a16="http://schemas.microsoft.com/office/drawing/2014/main" id="{E4040190-2FB0-0A7D-5690-52F49281066A}"/>
                </a:ext>
              </a:extLst>
            </p:cNvPr>
            <p:cNvSpPr txBox="1"/>
            <p:nvPr/>
          </p:nvSpPr>
          <p:spPr>
            <a:xfrm>
              <a:off x="5447044" y="161768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Model Evaluation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E2F9D3F-3552-4D98-D920-F4F6E2998C80}"/>
              </a:ext>
            </a:extLst>
          </p:cNvPr>
          <p:cNvGrpSpPr/>
          <p:nvPr/>
        </p:nvGrpSpPr>
        <p:grpSpPr>
          <a:xfrm>
            <a:off x="828268" y="5467920"/>
            <a:ext cx="1248700" cy="749220"/>
            <a:chOff x="6996749" y="1657389"/>
            <a:chExt cx="1248700" cy="749220"/>
          </a:xfrm>
        </p:grpSpPr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10D4CEB5-49A6-0AE9-0958-5CA0823CEAAF}"/>
                </a:ext>
              </a:extLst>
            </p:cNvPr>
            <p:cNvSpPr/>
            <p:nvPr/>
          </p:nvSpPr>
          <p:spPr>
            <a:xfrm>
              <a:off x="6996749" y="1657389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Прямоугольник: скругленные углы 4">
              <a:extLst>
                <a:ext uri="{FF2B5EF4-FFF2-40B4-BE49-F238E27FC236}">
                  <a16:creationId xmlns:a16="http://schemas.microsoft.com/office/drawing/2014/main" id="{2F32738B-6A5A-3A05-939B-A5847B93D5DD}"/>
                </a:ext>
              </a:extLst>
            </p:cNvPr>
            <p:cNvSpPr txBox="1"/>
            <p:nvPr/>
          </p:nvSpPr>
          <p:spPr>
            <a:xfrm>
              <a:off x="7018693" y="1679333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Model Deployment</a:t>
              </a:r>
            </a:p>
          </p:txBody>
        </p:sp>
      </p:grpSp>
      <p:sp>
        <p:nvSpPr>
          <p:cNvPr id="32" name="Curved Down Arrow 33">
            <a:extLst>
              <a:ext uri="{FF2B5EF4-FFF2-40B4-BE49-F238E27FC236}">
                <a16:creationId xmlns:a16="http://schemas.microsoft.com/office/drawing/2014/main" id="{5342EE15-2896-EF66-C86B-8922A385F9FD}"/>
              </a:ext>
            </a:extLst>
          </p:cNvPr>
          <p:cNvSpPr/>
          <p:nvPr/>
        </p:nvSpPr>
        <p:spPr>
          <a:xfrm>
            <a:off x="2683327" y="2141766"/>
            <a:ext cx="7843424" cy="95794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FD9AD288-D490-374F-F2D0-2047AB242CE4}"/>
              </a:ext>
            </a:extLst>
          </p:cNvPr>
          <p:cNvSpPr/>
          <p:nvPr/>
        </p:nvSpPr>
        <p:spPr>
          <a:xfrm>
            <a:off x="5870392" y="1940098"/>
            <a:ext cx="1186543" cy="500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  <a:endParaRPr lang="en-US" sz="1350" dirty="0"/>
          </a:p>
        </p:txBody>
      </p:sp>
      <p:sp>
        <p:nvSpPr>
          <p:cNvPr id="34" name="Curved Down Arrow 32">
            <a:extLst>
              <a:ext uri="{FF2B5EF4-FFF2-40B4-BE49-F238E27FC236}">
                <a16:creationId xmlns:a16="http://schemas.microsoft.com/office/drawing/2014/main" id="{20777F34-B631-98DF-550E-7F60FB26C34F}"/>
              </a:ext>
            </a:extLst>
          </p:cNvPr>
          <p:cNvSpPr/>
          <p:nvPr/>
        </p:nvSpPr>
        <p:spPr>
          <a:xfrm flipH="1" flipV="1">
            <a:off x="8341111" y="3970067"/>
            <a:ext cx="2185602" cy="6491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ru-RU" sz="1400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BBDB62D6-32B8-282E-422D-FD2E4300DE9E}"/>
              </a:ext>
            </a:extLst>
          </p:cNvPr>
          <p:cNvGrpSpPr/>
          <p:nvPr/>
        </p:nvGrpSpPr>
        <p:grpSpPr>
          <a:xfrm>
            <a:off x="7250259" y="3329855"/>
            <a:ext cx="583201" cy="353593"/>
            <a:chOff x="2943494" y="1871153"/>
            <a:chExt cx="789029" cy="353593"/>
          </a:xfrm>
        </p:grpSpPr>
        <p:sp>
          <p:nvSpPr>
            <p:cNvPr id="36" name="Стрелка: вправо 35">
              <a:extLst>
                <a:ext uri="{FF2B5EF4-FFF2-40B4-BE49-F238E27FC236}">
                  <a16:creationId xmlns:a16="http://schemas.microsoft.com/office/drawing/2014/main" id="{3BC8B3D4-E158-AD68-4FEB-AEB2CCC9C075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Стрелка: вправо 4">
              <a:extLst>
                <a:ext uri="{FF2B5EF4-FFF2-40B4-BE49-F238E27FC236}">
                  <a16:creationId xmlns:a16="http://schemas.microsoft.com/office/drawing/2014/main" id="{5EC25401-5213-D983-3E86-87BF22D0A505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5CC336DC-D099-FFD5-56EB-1ADE030C3A5A}"/>
              </a:ext>
            </a:extLst>
          </p:cNvPr>
          <p:cNvGrpSpPr/>
          <p:nvPr/>
        </p:nvGrpSpPr>
        <p:grpSpPr>
          <a:xfrm>
            <a:off x="1572173" y="3332033"/>
            <a:ext cx="583201" cy="353593"/>
            <a:chOff x="2943494" y="1871153"/>
            <a:chExt cx="789029" cy="353593"/>
          </a:xfrm>
        </p:grpSpPr>
        <p:sp>
          <p:nvSpPr>
            <p:cNvPr id="39" name="Стрелка: вправо 38">
              <a:extLst>
                <a:ext uri="{FF2B5EF4-FFF2-40B4-BE49-F238E27FC236}">
                  <a16:creationId xmlns:a16="http://schemas.microsoft.com/office/drawing/2014/main" id="{7FB2F73A-14E1-3918-C836-8568B9FD5D71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Стрелка: вправо 4">
              <a:extLst>
                <a:ext uri="{FF2B5EF4-FFF2-40B4-BE49-F238E27FC236}">
                  <a16:creationId xmlns:a16="http://schemas.microsoft.com/office/drawing/2014/main" id="{CB076A31-21D6-166E-2806-F33BC8B127C8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0D73D67-AE0D-92E7-9674-989E258D31E6}"/>
              </a:ext>
            </a:extLst>
          </p:cNvPr>
          <p:cNvGrpSpPr/>
          <p:nvPr/>
        </p:nvGrpSpPr>
        <p:grpSpPr>
          <a:xfrm>
            <a:off x="3451636" y="3332033"/>
            <a:ext cx="583201" cy="353593"/>
            <a:chOff x="2943494" y="1871153"/>
            <a:chExt cx="789029" cy="353593"/>
          </a:xfrm>
        </p:grpSpPr>
        <p:sp>
          <p:nvSpPr>
            <p:cNvPr id="42" name="Стрелка: вправо 41">
              <a:extLst>
                <a:ext uri="{FF2B5EF4-FFF2-40B4-BE49-F238E27FC236}">
                  <a16:creationId xmlns:a16="http://schemas.microsoft.com/office/drawing/2014/main" id="{2DADA5B1-3938-BFBA-8A80-06553EB1373A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Стрелка: вправо 4">
              <a:extLst>
                <a:ext uri="{FF2B5EF4-FFF2-40B4-BE49-F238E27FC236}">
                  <a16:creationId xmlns:a16="http://schemas.microsoft.com/office/drawing/2014/main" id="{16C6FC66-23C4-C3BB-7790-C81BF13ADA89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C3BCC03B-4EFE-5A7C-7B7D-AA57DD06496B}"/>
              </a:ext>
            </a:extLst>
          </p:cNvPr>
          <p:cNvGrpSpPr/>
          <p:nvPr/>
        </p:nvGrpSpPr>
        <p:grpSpPr>
          <a:xfrm>
            <a:off x="4075380" y="3132042"/>
            <a:ext cx="1248700" cy="749220"/>
            <a:chOff x="3704022" y="1643784"/>
            <a:chExt cx="1248700" cy="749220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D62E3556-C4B9-18E1-6053-9F91F0502164}"/>
                </a:ext>
              </a:extLst>
            </p:cNvPr>
            <p:cNvSpPr/>
            <p:nvPr/>
          </p:nvSpPr>
          <p:spPr>
            <a:xfrm>
              <a:off x="3704022" y="164378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Прямоугольник: скругленные углы 4">
              <a:extLst>
                <a:ext uri="{FF2B5EF4-FFF2-40B4-BE49-F238E27FC236}">
                  <a16:creationId xmlns:a16="http://schemas.microsoft.com/office/drawing/2014/main" id="{DCD72E4F-BE1A-117E-09F4-96B78C305346}"/>
                </a:ext>
              </a:extLst>
            </p:cNvPr>
            <p:cNvSpPr txBox="1"/>
            <p:nvPr/>
          </p:nvSpPr>
          <p:spPr>
            <a:xfrm>
              <a:off x="3725966" y="166572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Feature engineering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F751452-DA50-8ABA-87B9-925131751DB1}"/>
              </a:ext>
            </a:extLst>
          </p:cNvPr>
          <p:cNvGrpSpPr/>
          <p:nvPr/>
        </p:nvGrpSpPr>
        <p:grpSpPr>
          <a:xfrm>
            <a:off x="5365597" y="3341864"/>
            <a:ext cx="583201" cy="353593"/>
            <a:chOff x="2943494" y="1871153"/>
            <a:chExt cx="789029" cy="353593"/>
          </a:xfrm>
        </p:grpSpPr>
        <p:sp>
          <p:nvSpPr>
            <p:cNvPr id="52" name="Стрелка: вправо 51">
              <a:extLst>
                <a:ext uri="{FF2B5EF4-FFF2-40B4-BE49-F238E27FC236}">
                  <a16:creationId xmlns:a16="http://schemas.microsoft.com/office/drawing/2014/main" id="{CED6201E-E975-216F-AFFF-C42D950DAB55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Стрелка: вправо 4">
              <a:extLst>
                <a:ext uri="{FF2B5EF4-FFF2-40B4-BE49-F238E27FC236}">
                  <a16:creationId xmlns:a16="http://schemas.microsoft.com/office/drawing/2014/main" id="{6B56A2B6-53B3-0160-5431-FE27F9BDC2BE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D687D2BC-DBA4-547D-A9AC-91DBB0A55C62}"/>
              </a:ext>
            </a:extLst>
          </p:cNvPr>
          <p:cNvGrpSpPr/>
          <p:nvPr/>
        </p:nvGrpSpPr>
        <p:grpSpPr>
          <a:xfrm>
            <a:off x="7833460" y="3120797"/>
            <a:ext cx="1248700" cy="749220"/>
            <a:chOff x="3704022" y="1643784"/>
            <a:chExt cx="1248700" cy="749220"/>
          </a:xfrm>
        </p:grpSpPr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AACC4A22-5E3C-CB70-9FBA-425BDCB5F0F1}"/>
                </a:ext>
              </a:extLst>
            </p:cNvPr>
            <p:cNvSpPr/>
            <p:nvPr/>
          </p:nvSpPr>
          <p:spPr>
            <a:xfrm>
              <a:off x="3704022" y="164378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Прямоугольник: скругленные углы 4">
              <a:extLst>
                <a:ext uri="{FF2B5EF4-FFF2-40B4-BE49-F238E27FC236}">
                  <a16:creationId xmlns:a16="http://schemas.microsoft.com/office/drawing/2014/main" id="{03CC9691-035E-8490-DA25-E4C8D16B7AE4}"/>
                </a:ext>
              </a:extLst>
            </p:cNvPr>
            <p:cNvSpPr txBox="1"/>
            <p:nvPr/>
          </p:nvSpPr>
          <p:spPr>
            <a:xfrm>
              <a:off x="3725966" y="166572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Model Training</a:t>
              </a: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2B55BEA3-ECCC-CEB7-3FB3-C9B3CFEAD49A}"/>
              </a:ext>
            </a:extLst>
          </p:cNvPr>
          <p:cNvGrpSpPr/>
          <p:nvPr/>
        </p:nvGrpSpPr>
        <p:grpSpPr>
          <a:xfrm>
            <a:off x="9104104" y="3318610"/>
            <a:ext cx="583201" cy="353593"/>
            <a:chOff x="2943494" y="1871153"/>
            <a:chExt cx="789029" cy="353593"/>
          </a:xfrm>
        </p:grpSpPr>
        <p:sp>
          <p:nvSpPr>
            <p:cNvPr id="58" name="Стрелка: вправо 57">
              <a:extLst>
                <a:ext uri="{FF2B5EF4-FFF2-40B4-BE49-F238E27FC236}">
                  <a16:creationId xmlns:a16="http://schemas.microsoft.com/office/drawing/2014/main" id="{FD2551B3-F792-6172-6485-84C53CF2DD3E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Стрелка: вправо 4">
              <a:extLst>
                <a:ext uri="{FF2B5EF4-FFF2-40B4-BE49-F238E27FC236}">
                  <a16:creationId xmlns:a16="http://schemas.microsoft.com/office/drawing/2014/main" id="{EEA36BD2-7755-3644-0AE5-E80B86BB4033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sp>
        <p:nvSpPr>
          <p:cNvPr id="60" name="Rectangle 34">
            <a:extLst>
              <a:ext uri="{FF2B5EF4-FFF2-40B4-BE49-F238E27FC236}">
                <a16:creationId xmlns:a16="http://schemas.microsoft.com/office/drawing/2014/main" id="{EEEC8737-4990-01E5-C603-2A426C0158C9}"/>
              </a:ext>
            </a:extLst>
          </p:cNvPr>
          <p:cNvSpPr/>
          <p:nvPr/>
        </p:nvSpPr>
        <p:spPr>
          <a:xfrm>
            <a:off x="8764859" y="4388606"/>
            <a:ext cx="1378960" cy="52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 </a:t>
            </a:r>
            <a:r>
              <a:rPr lang="en-US" sz="1600" dirty="0" err="1"/>
              <a:t>Optimisation</a:t>
            </a:r>
            <a:endParaRPr lang="en-US" sz="1600" dirty="0"/>
          </a:p>
        </p:txBody>
      </p:sp>
      <p:sp>
        <p:nvSpPr>
          <p:cNvPr id="61" name="Curved Down Arrow 32">
            <a:extLst>
              <a:ext uri="{FF2B5EF4-FFF2-40B4-BE49-F238E27FC236}">
                <a16:creationId xmlns:a16="http://schemas.microsoft.com/office/drawing/2014/main" id="{7454025A-E4F5-C9F1-2DE7-E9EA606EDA49}"/>
              </a:ext>
            </a:extLst>
          </p:cNvPr>
          <p:cNvSpPr/>
          <p:nvPr/>
        </p:nvSpPr>
        <p:spPr>
          <a:xfrm rot="192582" flipH="1" flipV="1">
            <a:off x="6432732" y="4112770"/>
            <a:ext cx="2189033" cy="69065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ru-RU" sz="1400"/>
          </a:p>
        </p:txBody>
      </p:sp>
      <p:sp>
        <p:nvSpPr>
          <p:cNvPr id="62" name="Rectangle 34">
            <a:extLst>
              <a:ext uri="{FF2B5EF4-FFF2-40B4-BE49-F238E27FC236}">
                <a16:creationId xmlns:a16="http://schemas.microsoft.com/office/drawing/2014/main" id="{5BF4EB33-1306-9C62-5383-4C0330A30578}"/>
              </a:ext>
            </a:extLst>
          </p:cNvPr>
          <p:cNvSpPr/>
          <p:nvPr/>
        </p:nvSpPr>
        <p:spPr>
          <a:xfrm>
            <a:off x="6891749" y="4504707"/>
            <a:ext cx="1378960" cy="52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r>
              <a:rPr lang="ru-RU" sz="1600" dirty="0"/>
              <a:t> </a:t>
            </a:r>
            <a:r>
              <a:rPr lang="en-GB" sz="1600" dirty="0"/>
              <a:t>Modification</a:t>
            </a:r>
            <a:r>
              <a:rPr lang="en-US" sz="1600" dirty="0"/>
              <a:t> </a:t>
            </a:r>
          </a:p>
        </p:txBody>
      </p:sp>
      <p:sp>
        <p:nvSpPr>
          <p:cNvPr id="64" name="Стрелка: изогнутая 63">
            <a:extLst>
              <a:ext uri="{FF2B5EF4-FFF2-40B4-BE49-F238E27FC236}">
                <a16:creationId xmlns:a16="http://schemas.microsoft.com/office/drawing/2014/main" id="{287F9F7E-455F-31A7-AD5C-DCD49F1FC1DE}"/>
              </a:ext>
            </a:extLst>
          </p:cNvPr>
          <p:cNvSpPr/>
          <p:nvPr/>
        </p:nvSpPr>
        <p:spPr>
          <a:xfrm rot="10800000">
            <a:off x="2155373" y="3967699"/>
            <a:ext cx="8661013" cy="2055239"/>
          </a:xfrm>
          <a:prstGeom prst="bentArrow">
            <a:avLst>
              <a:gd name="adj1" fmla="val 11598"/>
              <a:gd name="adj2" fmla="val 10826"/>
              <a:gd name="adj3" fmla="val 14719"/>
              <a:gd name="adj4" fmla="val 43750"/>
            </a:avLst>
          </a:prstGeom>
          <a:solidFill>
            <a:srgbClr val="AAB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A7061A76-C22C-4ED5-0568-6DBF9822DFC9}"/>
              </a:ext>
            </a:extLst>
          </p:cNvPr>
          <p:cNvSpPr/>
          <p:nvPr/>
        </p:nvSpPr>
        <p:spPr>
          <a:xfrm>
            <a:off x="7030550" y="988126"/>
            <a:ext cx="3601621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…in Finance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71494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5921829" y="109044"/>
            <a:ext cx="5819067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</a:t>
            </a:r>
            <a:r>
              <a:rPr lang="it-IT" sz="3600" dirty="0"/>
              <a:t>achine Learning Pipeline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558004" y="6232763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B764CBD-532D-FAD5-E90A-FA67F75E1DED}"/>
              </a:ext>
            </a:extLst>
          </p:cNvPr>
          <p:cNvGrpSpPr/>
          <p:nvPr/>
        </p:nvGrpSpPr>
        <p:grpSpPr>
          <a:xfrm>
            <a:off x="283847" y="3133484"/>
            <a:ext cx="1248700" cy="749220"/>
            <a:chOff x="4028" y="1657389"/>
            <a:chExt cx="1248700" cy="749220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CE31D9A5-7C77-80CE-8B60-E5BCBEA8B905}"/>
                </a:ext>
              </a:extLst>
            </p:cNvPr>
            <p:cNvSpPr/>
            <p:nvPr/>
          </p:nvSpPr>
          <p:spPr>
            <a:xfrm>
              <a:off x="4028" y="1657389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: скругленные углы 4">
              <a:extLst>
                <a:ext uri="{FF2B5EF4-FFF2-40B4-BE49-F238E27FC236}">
                  <a16:creationId xmlns:a16="http://schemas.microsoft.com/office/drawing/2014/main" id="{FD15E1B8-AFFA-FCE7-A2B8-B651BFD573F4}"/>
                </a:ext>
              </a:extLst>
            </p:cNvPr>
            <p:cNvSpPr txBox="1"/>
            <p:nvPr/>
          </p:nvSpPr>
          <p:spPr>
            <a:xfrm>
              <a:off x="25972" y="1679333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Data Collection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67E8C0F-B58F-E991-9F49-BF77D82A3ED1}"/>
              </a:ext>
            </a:extLst>
          </p:cNvPr>
          <p:cNvGrpSpPr/>
          <p:nvPr/>
        </p:nvGrpSpPr>
        <p:grpSpPr>
          <a:xfrm>
            <a:off x="2162393" y="3133484"/>
            <a:ext cx="1248700" cy="793108"/>
            <a:chOff x="1706070" y="1702710"/>
            <a:chExt cx="1248700" cy="793108"/>
          </a:xfrm>
        </p:grpSpPr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9C472635-28C2-D946-48DB-B00A07560B2A}"/>
                </a:ext>
              </a:extLst>
            </p:cNvPr>
            <p:cNvSpPr/>
            <p:nvPr/>
          </p:nvSpPr>
          <p:spPr>
            <a:xfrm>
              <a:off x="1706070" y="1702710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Прямоугольник: скругленные углы 4">
              <a:extLst>
                <a:ext uri="{FF2B5EF4-FFF2-40B4-BE49-F238E27FC236}">
                  <a16:creationId xmlns:a16="http://schemas.microsoft.com/office/drawing/2014/main" id="{0E014F40-486F-C7A8-8F96-7B09C48D77CF}"/>
                </a:ext>
              </a:extLst>
            </p:cNvPr>
            <p:cNvSpPr txBox="1"/>
            <p:nvPr/>
          </p:nvSpPr>
          <p:spPr>
            <a:xfrm>
              <a:off x="1706070" y="1790486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Data Processing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1C26FE0A-9393-411B-12A0-5138C77CDF14}"/>
              </a:ext>
            </a:extLst>
          </p:cNvPr>
          <p:cNvGrpSpPr/>
          <p:nvPr/>
        </p:nvGrpSpPr>
        <p:grpSpPr>
          <a:xfrm>
            <a:off x="5966065" y="3144051"/>
            <a:ext cx="1248700" cy="749220"/>
            <a:chOff x="3704022" y="1643784"/>
            <a:chExt cx="1248700" cy="749220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3A8AE9F8-98EF-CEE3-F20A-1087E283A935}"/>
                </a:ext>
              </a:extLst>
            </p:cNvPr>
            <p:cNvSpPr/>
            <p:nvPr/>
          </p:nvSpPr>
          <p:spPr>
            <a:xfrm>
              <a:off x="3704022" y="164378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Прямоугольник: скругленные углы 4">
              <a:extLst>
                <a:ext uri="{FF2B5EF4-FFF2-40B4-BE49-F238E27FC236}">
                  <a16:creationId xmlns:a16="http://schemas.microsoft.com/office/drawing/2014/main" id="{17DED8E8-D7AA-0E56-7388-E632EDE014E9}"/>
                </a:ext>
              </a:extLst>
            </p:cNvPr>
            <p:cNvSpPr txBox="1"/>
            <p:nvPr/>
          </p:nvSpPr>
          <p:spPr>
            <a:xfrm>
              <a:off x="3725966" y="166572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Model </a:t>
              </a:r>
              <a:r>
                <a:rPr lang="en-US" sz="1600" dirty="0"/>
                <a:t>Selection</a:t>
              </a:r>
              <a:endParaRPr lang="en-US" sz="1600" kern="1200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98E07198-3A7D-9323-D29B-DA3491F63A3B}"/>
              </a:ext>
            </a:extLst>
          </p:cNvPr>
          <p:cNvGrpSpPr/>
          <p:nvPr/>
        </p:nvGrpSpPr>
        <p:grpSpPr>
          <a:xfrm>
            <a:off x="9724145" y="3110098"/>
            <a:ext cx="1248700" cy="749220"/>
            <a:chOff x="5425100" y="1595744"/>
            <a:chExt cx="1248700" cy="749220"/>
          </a:xfrm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6C3C7740-4175-0766-1881-0AD8C6989C30}"/>
                </a:ext>
              </a:extLst>
            </p:cNvPr>
            <p:cNvSpPr/>
            <p:nvPr/>
          </p:nvSpPr>
          <p:spPr>
            <a:xfrm>
              <a:off x="5425100" y="159574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Прямоугольник: скругленные углы 4">
              <a:extLst>
                <a:ext uri="{FF2B5EF4-FFF2-40B4-BE49-F238E27FC236}">
                  <a16:creationId xmlns:a16="http://schemas.microsoft.com/office/drawing/2014/main" id="{E4040190-2FB0-0A7D-5690-52F49281066A}"/>
                </a:ext>
              </a:extLst>
            </p:cNvPr>
            <p:cNvSpPr txBox="1"/>
            <p:nvPr/>
          </p:nvSpPr>
          <p:spPr>
            <a:xfrm>
              <a:off x="5447044" y="161768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Model Evaluation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E2F9D3F-3552-4D98-D920-F4F6E2998C80}"/>
              </a:ext>
            </a:extLst>
          </p:cNvPr>
          <p:cNvGrpSpPr/>
          <p:nvPr/>
        </p:nvGrpSpPr>
        <p:grpSpPr>
          <a:xfrm>
            <a:off x="828268" y="5467920"/>
            <a:ext cx="1248700" cy="749220"/>
            <a:chOff x="6996749" y="1657389"/>
            <a:chExt cx="1248700" cy="749220"/>
          </a:xfrm>
        </p:grpSpPr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10D4CEB5-49A6-0AE9-0958-5CA0823CEAAF}"/>
                </a:ext>
              </a:extLst>
            </p:cNvPr>
            <p:cNvSpPr/>
            <p:nvPr/>
          </p:nvSpPr>
          <p:spPr>
            <a:xfrm>
              <a:off x="6996749" y="1657389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Прямоугольник: скругленные углы 4">
              <a:extLst>
                <a:ext uri="{FF2B5EF4-FFF2-40B4-BE49-F238E27FC236}">
                  <a16:creationId xmlns:a16="http://schemas.microsoft.com/office/drawing/2014/main" id="{2F32738B-6A5A-3A05-939B-A5847B93D5DD}"/>
                </a:ext>
              </a:extLst>
            </p:cNvPr>
            <p:cNvSpPr txBox="1"/>
            <p:nvPr/>
          </p:nvSpPr>
          <p:spPr>
            <a:xfrm>
              <a:off x="7018693" y="1679333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Model Deployment</a:t>
              </a:r>
            </a:p>
          </p:txBody>
        </p:sp>
      </p:grpSp>
      <p:sp>
        <p:nvSpPr>
          <p:cNvPr id="32" name="Curved Down Arrow 33">
            <a:extLst>
              <a:ext uri="{FF2B5EF4-FFF2-40B4-BE49-F238E27FC236}">
                <a16:creationId xmlns:a16="http://schemas.microsoft.com/office/drawing/2014/main" id="{5342EE15-2896-EF66-C86B-8922A385F9FD}"/>
              </a:ext>
            </a:extLst>
          </p:cNvPr>
          <p:cNvSpPr/>
          <p:nvPr/>
        </p:nvSpPr>
        <p:spPr>
          <a:xfrm>
            <a:off x="2683327" y="2141766"/>
            <a:ext cx="7843424" cy="95794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FD9AD288-D490-374F-F2D0-2047AB242CE4}"/>
              </a:ext>
            </a:extLst>
          </p:cNvPr>
          <p:cNvSpPr/>
          <p:nvPr/>
        </p:nvSpPr>
        <p:spPr>
          <a:xfrm>
            <a:off x="5870392" y="1940098"/>
            <a:ext cx="1186543" cy="500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  <a:endParaRPr lang="en-US" sz="1350" dirty="0"/>
          </a:p>
        </p:txBody>
      </p:sp>
      <p:sp>
        <p:nvSpPr>
          <p:cNvPr id="34" name="Curved Down Arrow 32">
            <a:extLst>
              <a:ext uri="{FF2B5EF4-FFF2-40B4-BE49-F238E27FC236}">
                <a16:creationId xmlns:a16="http://schemas.microsoft.com/office/drawing/2014/main" id="{20777F34-B631-98DF-550E-7F60FB26C34F}"/>
              </a:ext>
            </a:extLst>
          </p:cNvPr>
          <p:cNvSpPr/>
          <p:nvPr/>
        </p:nvSpPr>
        <p:spPr>
          <a:xfrm flipH="1" flipV="1">
            <a:off x="8341111" y="3970067"/>
            <a:ext cx="2185602" cy="64917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ru-RU" sz="1400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BBDB62D6-32B8-282E-422D-FD2E4300DE9E}"/>
              </a:ext>
            </a:extLst>
          </p:cNvPr>
          <p:cNvGrpSpPr/>
          <p:nvPr/>
        </p:nvGrpSpPr>
        <p:grpSpPr>
          <a:xfrm>
            <a:off x="7250259" y="3329855"/>
            <a:ext cx="583201" cy="353593"/>
            <a:chOff x="2943494" y="1871153"/>
            <a:chExt cx="789029" cy="353593"/>
          </a:xfrm>
        </p:grpSpPr>
        <p:sp>
          <p:nvSpPr>
            <p:cNvPr id="36" name="Стрелка: вправо 35">
              <a:extLst>
                <a:ext uri="{FF2B5EF4-FFF2-40B4-BE49-F238E27FC236}">
                  <a16:creationId xmlns:a16="http://schemas.microsoft.com/office/drawing/2014/main" id="{3BC8B3D4-E158-AD68-4FEB-AEB2CCC9C075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Стрелка: вправо 4">
              <a:extLst>
                <a:ext uri="{FF2B5EF4-FFF2-40B4-BE49-F238E27FC236}">
                  <a16:creationId xmlns:a16="http://schemas.microsoft.com/office/drawing/2014/main" id="{5EC25401-5213-D983-3E86-87BF22D0A505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5CC336DC-D099-FFD5-56EB-1ADE030C3A5A}"/>
              </a:ext>
            </a:extLst>
          </p:cNvPr>
          <p:cNvGrpSpPr/>
          <p:nvPr/>
        </p:nvGrpSpPr>
        <p:grpSpPr>
          <a:xfrm>
            <a:off x="1572173" y="3332033"/>
            <a:ext cx="583201" cy="353593"/>
            <a:chOff x="2943494" y="1871153"/>
            <a:chExt cx="789029" cy="353593"/>
          </a:xfrm>
        </p:grpSpPr>
        <p:sp>
          <p:nvSpPr>
            <p:cNvPr id="39" name="Стрелка: вправо 38">
              <a:extLst>
                <a:ext uri="{FF2B5EF4-FFF2-40B4-BE49-F238E27FC236}">
                  <a16:creationId xmlns:a16="http://schemas.microsoft.com/office/drawing/2014/main" id="{7FB2F73A-14E1-3918-C836-8568B9FD5D71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Стрелка: вправо 4">
              <a:extLst>
                <a:ext uri="{FF2B5EF4-FFF2-40B4-BE49-F238E27FC236}">
                  <a16:creationId xmlns:a16="http://schemas.microsoft.com/office/drawing/2014/main" id="{CB076A31-21D6-166E-2806-F33BC8B127C8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A0D73D67-AE0D-92E7-9674-989E258D31E6}"/>
              </a:ext>
            </a:extLst>
          </p:cNvPr>
          <p:cNvGrpSpPr/>
          <p:nvPr/>
        </p:nvGrpSpPr>
        <p:grpSpPr>
          <a:xfrm>
            <a:off x="3451636" y="3332033"/>
            <a:ext cx="583201" cy="353593"/>
            <a:chOff x="2943494" y="1871153"/>
            <a:chExt cx="789029" cy="353593"/>
          </a:xfrm>
        </p:grpSpPr>
        <p:sp>
          <p:nvSpPr>
            <p:cNvPr id="42" name="Стрелка: вправо 41">
              <a:extLst>
                <a:ext uri="{FF2B5EF4-FFF2-40B4-BE49-F238E27FC236}">
                  <a16:creationId xmlns:a16="http://schemas.microsoft.com/office/drawing/2014/main" id="{2DADA5B1-3938-BFBA-8A80-06553EB1373A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Стрелка: вправо 4">
              <a:extLst>
                <a:ext uri="{FF2B5EF4-FFF2-40B4-BE49-F238E27FC236}">
                  <a16:creationId xmlns:a16="http://schemas.microsoft.com/office/drawing/2014/main" id="{16C6FC66-23C4-C3BB-7790-C81BF13ADA89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C3BCC03B-4EFE-5A7C-7B7D-AA57DD06496B}"/>
              </a:ext>
            </a:extLst>
          </p:cNvPr>
          <p:cNvGrpSpPr/>
          <p:nvPr/>
        </p:nvGrpSpPr>
        <p:grpSpPr>
          <a:xfrm>
            <a:off x="4075380" y="3132042"/>
            <a:ext cx="1248700" cy="749220"/>
            <a:chOff x="3704022" y="1643784"/>
            <a:chExt cx="1248700" cy="749220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D62E3556-C4B9-18E1-6053-9F91F0502164}"/>
                </a:ext>
              </a:extLst>
            </p:cNvPr>
            <p:cNvSpPr/>
            <p:nvPr/>
          </p:nvSpPr>
          <p:spPr>
            <a:xfrm>
              <a:off x="3704022" y="164378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Прямоугольник: скругленные углы 4">
              <a:extLst>
                <a:ext uri="{FF2B5EF4-FFF2-40B4-BE49-F238E27FC236}">
                  <a16:creationId xmlns:a16="http://schemas.microsoft.com/office/drawing/2014/main" id="{DCD72E4F-BE1A-117E-09F4-96B78C305346}"/>
                </a:ext>
              </a:extLst>
            </p:cNvPr>
            <p:cNvSpPr txBox="1"/>
            <p:nvPr/>
          </p:nvSpPr>
          <p:spPr>
            <a:xfrm>
              <a:off x="3725966" y="166572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Feature engineering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F751452-DA50-8ABA-87B9-925131751DB1}"/>
              </a:ext>
            </a:extLst>
          </p:cNvPr>
          <p:cNvGrpSpPr/>
          <p:nvPr/>
        </p:nvGrpSpPr>
        <p:grpSpPr>
          <a:xfrm>
            <a:off x="5365597" y="3341864"/>
            <a:ext cx="583201" cy="353593"/>
            <a:chOff x="2943494" y="1871153"/>
            <a:chExt cx="789029" cy="353593"/>
          </a:xfrm>
        </p:grpSpPr>
        <p:sp>
          <p:nvSpPr>
            <p:cNvPr id="52" name="Стрелка: вправо 51">
              <a:extLst>
                <a:ext uri="{FF2B5EF4-FFF2-40B4-BE49-F238E27FC236}">
                  <a16:creationId xmlns:a16="http://schemas.microsoft.com/office/drawing/2014/main" id="{CED6201E-E975-216F-AFFF-C42D950DAB55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Стрелка: вправо 4">
              <a:extLst>
                <a:ext uri="{FF2B5EF4-FFF2-40B4-BE49-F238E27FC236}">
                  <a16:creationId xmlns:a16="http://schemas.microsoft.com/office/drawing/2014/main" id="{6B56A2B6-53B3-0160-5431-FE27F9BDC2BE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D687D2BC-DBA4-547D-A9AC-91DBB0A55C62}"/>
              </a:ext>
            </a:extLst>
          </p:cNvPr>
          <p:cNvGrpSpPr/>
          <p:nvPr/>
        </p:nvGrpSpPr>
        <p:grpSpPr>
          <a:xfrm>
            <a:off x="7833460" y="3120797"/>
            <a:ext cx="1248700" cy="749220"/>
            <a:chOff x="3704022" y="1643784"/>
            <a:chExt cx="1248700" cy="749220"/>
          </a:xfrm>
        </p:grpSpPr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AACC4A22-5E3C-CB70-9FBA-425BDCB5F0F1}"/>
                </a:ext>
              </a:extLst>
            </p:cNvPr>
            <p:cNvSpPr/>
            <p:nvPr/>
          </p:nvSpPr>
          <p:spPr>
            <a:xfrm>
              <a:off x="3704022" y="1643784"/>
              <a:ext cx="1248700" cy="7492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Прямоугольник: скругленные углы 4">
              <a:extLst>
                <a:ext uri="{FF2B5EF4-FFF2-40B4-BE49-F238E27FC236}">
                  <a16:creationId xmlns:a16="http://schemas.microsoft.com/office/drawing/2014/main" id="{03CC9691-035E-8490-DA25-E4C8D16B7AE4}"/>
                </a:ext>
              </a:extLst>
            </p:cNvPr>
            <p:cNvSpPr txBox="1"/>
            <p:nvPr/>
          </p:nvSpPr>
          <p:spPr>
            <a:xfrm>
              <a:off x="3725966" y="1665728"/>
              <a:ext cx="1204812" cy="705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Model Training</a:t>
              </a: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2B55BEA3-ECCC-CEB7-3FB3-C9B3CFEAD49A}"/>
              </a:ext>
            </a:extLst>
          </p:cNvPr>
          <p:cNvGrpSpPr/>
          <p:nvPr/>
        </p:nvGrpSpPr>
        <p:grpSpPr>
          <a:xfrm>
            <a:off x="9104104" y="3318610"/>
            <a:ext cx="583201" cy="353593"/>
            <a:chOff x="2943494" y="1871153"/>
            <a:chExt cx="789029" cy="353593"/>
          </a:xfrm>
        </p:grpSpPr>
        <p:sp>
          <p:nvSpPr>
            <p:cNvPr id="58" name="Стрелка: вправо 57">
              <a:extLst>
                <a:ext uri="{FF2B5EF4-FFF2-40B4-BE49-F238E27FC236}">
                  <a16:creationId xmlns:a16="http://schemas.microsoft.com/office/drawing/2014/main" id="{FD2551B3-F792-6172-6485-84C53CF2DD3E}"/>
                </a:ext>
              </a:extLst>
            </p:cNvPr>
            <p:cNvSpPr/>
            <p:nvPr/>
          </p:nvSpPr>
          <p:spPr>
            <a:xfrm flipV="1">
              <a:off x="2943494" y="1871153"/>
              <a:ext cx="789029" cy="3535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Стрелка: вправо 4">
              <a:extLst>
                <a:ext uri="{FF2B5EF4-FFF2-40B4-BE49-F238E27FC236}">
                  <a16:creationId xmlns:a16="http://schemas.microsoft.com/office/drawing/2014/main" id="{EEA36BD2-7755-3644-0AE5-E80B86BB4033}"/>
                </a:ext>
              </a:extLst>
            </p:cNvPr>
            <p:cNvSpPr txBox="1"/>
            <p:nvPr/>
          </p:nvSpPr>
          <p:spPr>
            <a:xfrm rot="10800000">
              <a:off x="2943494" y="1941872"/>
              <a:ext cx="682951" cy="2121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sp>
        <p:nvSpPr>
          <p:cNvPr id="60" name="Rectangle 34">
            <a:extLst>
              <a:ext uri="{FF2B5EF4-FFF2-40B4-BE49-F238E27FC236}">
                <a16:creationId xmlns:a16="http://schemas.microsoft.com/office/drawing/2014/main" id="{EEEC8737-4990-01E5-C603-2A426C0158C9}"/>
              </a:ext>
            </a:extLst>
          </p:cNvPr>
          <p:cNvSpPr/>
          <p:nvPr/>
        </p:nvSpPr>
        <p:spPr>
          <a:xfrm>
            <a:off x="8764859" y="4388606"/>
            <a:ext cx="1378960" cy="52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 </a:t>
            </a:r>
            <a:r>
              <a:rPr lang="en-US" sz="1600" dirty="0" err="1"/>
              <a:t>Optimisation</a:t>
            </a:r>
            <a:endParaRPr lang="en-US" sz="1600" dirty="0"/>
          </a:p>
        </p:txBody>
      </p:sp>
      <p:sp>
        <p:nvSpPr>
          <p:cNvPr id="61" name="Curved Down Arrow 32">
            <a:extLst>
              <a:ext uri="{FF2B5EF4-FFF2-40B4-BE49-F238E27FC236}">
                <a16:creationId xmlns:a16="http://schemas.microsoft.com/office/drawing/2014/main" id="{7454025A-E4F5-C9F1-2DE7-E9EA606EDA49}"/>
              </a:ext>
            </a:extLst>
          </p:cNvPr>
          <p:cNvSpPr/>
          <p:nvPr/>
        </p:nvSpPr>
        <p:spPr>
          <a:xfrm rot="192582" flipH="1" flipV="1">
            <a:off x="6432732" y="4112770"/>
            <a:ext cx="2189033" cy="69065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ru-RU" sz="1400"/>
          </a:p>
        </p:txBody>
      </p:sp>
      <p:sp>
        <p:nvSpPr>
          <p:cNvPr id="62" name="Rectangle 34">
            <a:extLst>
              <a:ext uri="{FF2B5EF4-FFF2-40B4-BE49-F238E27FC236}">
                <a16:creationId xmlns:a16="http://schemas.microsoft.com/office/drawing/2014/main" id="{5BF4EB33-1306-9C62-5383-4C0330A30578}"/>
              </a:ext>
            </a:extLst>
          </p:cNvPr>
          <p:cNvSpPr/>
          <p:nvPr/>
        </p:nvSpPr>
        <p:spPr>
          <a:xfrm>
            <a:off x="6891749" y="4504707"/>
            <a:ext cx="1378960" cy="52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</a:t>
            </a:r>
            <a:r>
              <a:rPr lang="ru-RU" sz="1600" dirty="0"/>
              <a:t> </a:t>
            </a:r>
            <a:r>
              <a:rPr lang="en-GB" sz="1600" dirty="0"/>
              <a:t>Modification</a:t>
            </a:r>
            <a:r>
              <a:rPr lang="en-US" sz="1600" dirty="0"/>
              <a:t> </a:t>
            </a:r>
          </a:p>
        </p:txBody>
      </p:sp>
      <p:sp>
        <p:nvSpPr>
          <p:cNvPr id="64" name="Стрелка: изогнутая 63">
            <a:extLst>
              <a:ext uri="{FF2B5EF4-FFF2-40B4-BE49-F238E27FC236}">
                <a16:creationId xmlns:a16="http://schemas.microsoft.com/office/drawing/2014/main" id="{287F9F7E-455F-31A7-AD5C-DCD49F1FC1DE}"/>
              </a:ext>
            </a:extLst>
          </p:cNvPr>
          <p:cNvSpPr/>
          <p:nvPr/>
        </p:nvSpPr>
        <p:spPr>
          <a:xfrm rot="10800000">
            <a:off x="2155373" y="3967699"/>
            <a:ext cx="8661013" cy="2055239"/>
          </a:xfrm>
          <a:prstGeom prst="bentArrow">
            <a:avLst>
              <a:gd name="adj1" fmla="val 11598"/>
              <a:gd name="adj2" fmla="val 10826"/>
              <a:gd name="adj3" fmla="val 14719"/>
              <a:gd name="adj4" fmla="val 43750"/>
            </a:avLst>
          </a:prstGeom>
          <a:solidFill>
            <a:srgbClr val="AAB6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382CD51D-166F-1F8C-4333-900BC7A15855}"/>
              </a:ext>
            </a:extLst>
          </p:cNvPr>
          <p:cNvSpPr/>
          <p:nvPr/>
        </p:nvSpPr>
        <p:spPr>
          <a:xfrm>
            <a:off x="7995119" y="5312043"/>
            <a:ext cx="1729026" cy="1049971"/>
          </a:xfrm>
          <a:prstGeom prst="roundRect">
            <a:avLst>
              <a:gd name="adj" fmla="val 10000"/>
            </a:avLst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sz="1800" b="1" kern="1200" dirty="0"/>
              <a:t>H</a:t>
            </a:r>
            <a:r>
              <a:rPr lang="it-IT" sz="1800" b="1" kern="1200" dirty="0"/>
              <a:t>istorical Data Testing (Backtesting)</a:t>
            </a:r>
            <a:endParaRPr lang="en-US" sz="1800" b="1" kern="1200" dirty="0"/>
          </a:p>
          <a:p>
            <a:endParaRPr lang="ru-RU" dirty="0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DEA62876-4551-23BD-6F27-19C67E09AA63}"/>
              </a:ext>
            </a:extLst>
          </p:cNvPr>
          <p:cNvSpPr/>
          <p:nvPr/>
        </p:nvSpPr>
        <p:spPr>
          <a:xfrm>
            <a:off x="5834486" y="5312043"/>
            <a:ext cx="1729026" cy="1049971"/>
          </a:xfrm>
          <a:prstGeom prst="roundRect">
            <a:avLst>
              <a:gd name="adj" fmla="val 10000"/>
            </a:avLst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b="1" dirty="0"/>
              <a:t>Paper Trading</a:t>
            </a:r>
            <a:endParaRPr lang="en-GB" sz="1600" b="1" dirty="0"/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31E8A625-1595-E260-5411-757C9756E76B}"/>
              </a:ext>
            </a:extLst>
          </p:cNvPr>
          <p:cNvSpPr/>
          <p:nvPr/>
        </p:nvSpPr>
        <p:spPr>
          <a:xfrm>
            <a:off x="2977689" y="5114572"/>
            <a:ext cx="2387908" cy="1444911"/>
          </a:xfrm>
          <a:prstGeom prst="roundRect">
            <a:avLst>
              <a:gd name="adj" fmla="val 10000"/>
            </a:avLst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b="1" dirty="0"/>
              <a:t>Live</a:t>
            </a:r>
            <a:r>
              <a:rPr lang="en-GB" sz="1800" b="1" kern="1200" dirty="0"/>
              <a:t> Trading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b="1" kern="1200" dirty="0"/>
              <a:t>in real time 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b="1" kern="1200" dirty="0"/>
              <a:t>(by 1 share/</a:t>
            </a:r>
            <a:r>
              <a:rPr lang="en-GB" sz="2400" b="1" dirty="0"/>
              <a:t>       </a:t>
            </a:r>
            <a:r>
              <a:rPr lang="en-GB" sz="2400" b="1" kern="1200" dirty="0"/>
              <a:t>1 contract)</a:t>
            </a:r>
            <a:endParaRPr lang="en-US" sz="2400" b="1" kern="1200" dirty="0"/>
          </a:p>
          <a:p>
            <a:endParaRPr lang="ru-RU" dirty="0"/>
          </a:p>
        </p:txBody>
      </p: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A7061A76-C22C-4ED5-0568-6DBF9822DFC9}"/>
              </a:ext>
            </a:extLst>
          </p:cNvPr>
          <p:cNvSpPr/>
          <p:nvPr/>
        </p:nvSpPr>
        <p:spPr>
          <a:xfrm>
            <a:off x="7030550" y="988126"/>
            <a:ext cx="3601621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…in Finance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095136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5624423" y="109044"/>
            <a:ext cx="6116473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Matplotlib and Plotly Express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sp>
        <p:nvSpPr>
          <p:cNvPr id="3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F42F27E6-74B0-14FF-6E2E-90A7411D888C}"/>
              </a:ext>
            </a:extLst>
          </p:cNvPr>
          <p:cNvSpPr/>
          <p:nvPr/>
        </p:nvSpPr>
        <p:spPr>
          <a:xfrm>
            <a:off x="572654" y="4662555"/>
            <a:ext cx="5297482" cy="1751065"/>
          </a:xfrm>
          <a:prstGeom prst="wedgeRoundRectCallout">
            <a:avLst>
              <a:gd name="adj1" fmla="val 22541"/>
              <a:gd name="adj2" fmla="val 477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Source: </a:t>
            </a:r>
          </a:p>
          <a:p>
            <a:pPr lvl="0"/>
            <a:r>
              <a:rPr lang="en-US" dirty="0">
                <a:hlinkClick r:id="rId4"/>
              </a:rPr>
              <a:t>https://matplotlib.org/</a:t>
            </a:r>
            <a:endParaRPr lang="ru-RU" dirty="0"/>
          </a:p>
          <a:p>
            <a:pPr lvl="0"/>
            <a:r>
              <a:rPr lang="en-US" dirty="0">
                <a:hlinkClick r:id="rId5"/>
              </a:rPr>
              <a:t>http://python-graph-gallery.com/boxplot/</a:t>
            </a:r>
            <a:endParaRPr lang="en-US" dirty="0"/>
          </a:p>
          <a:p>
            <a:pPr lvl="0"/>
            <a:r>
              <a:rPr lang="en-US" dirty="0">
                <a:hlinkClick r:id="rId6"/>
              </a:rPr>
              <a:t>https://flowingdata.com/</a:t>
            </a:r>
            <a:endParaRPr lang="en-US" dirty="0"/>
          </a:p>
          <a:p>
            <a:pPr lvl="0"/>
            <a:r>
              <a:rPr lang="en-US" dirty="0">
                <a:hlinkClick r:id="rId7"/>
              </a:rPr>
              <a:t>https://plot.ly/python/time-series/</a:t>
            </a:r>
            <a:endParaRPr lang="en-US" dirty="0"/>
          </a:p>
        </p:txBody>
      </p:sp>
      <p:sp>
        <p:nvSpPr>
          <p:cNvPr id="6" name="Прямоугольник: скругленные углы 10">
            <a:extLst>
              <a:ext uri="{FF2B5EF4-FFF2-40B4-BE49-F238E27FC236}">
                <a16:creationId xmlns:a16="http://schemas.microsoft.com/office/drawing/2014/main" id="{AB2E6F68-ACFC-FAC5-C1C5-002830A02F38}"/>
              </a:ext>
            </a:extLst>
          </p:cNvPr>
          <p:cNvSpPr/>
          <p:nvPr/>
        </p:nvSpPr>
        <p:spPr>
          <a:xfrm>
            <a:off x="1347693" y="1332659"/>
            <a:ext cx="3545664" cy="715286"/>
          </a:xfrm>
          <a:prstGeom prst="roundRect">
            <a:avLst>
              <a:gd name="adj" fmla="val 10069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Plotly</a:t>
            </a:r>
            <a:r>
              <a:rPr lang="en-US" sz="3200" dirty="0"/>
              <a:t> Express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553942D-53D0-1D10-AA28-B9A1CBECB789}"/>
              </a:ext>
            </a:extLst>
          </p:cNvPr>
          <p:cNvSpPr/>
          <p:nvPr/>
        </p:nvSpPr>
        <p:spPr>
          <a:xfrm>
            <a:off x="482054" y="2184745"/>
            <a:ext cx="5620883" cy="2255924"/>
          </a:xfrm>
          <a:prstGeom prst="rect">
            <a:avLst/>
          </a:prstGeom>
          <a:noFill/>
          <a:ln w="25400">
            <a:solidFill>
              <a:srgbClr val="061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BC3D75-3A6C-30E9-8305-DB1B1E4BC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085" y="2184743"/>
            <a:ext cx="5600916" cy="225592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E61544A-B2C6-3A9E-8B45-001A804C5F49}"/>
              </a:ext>
            </a:extLst>
          </p:cNvPr>
          <p:cNvSpPr/>
          <p:nvPr/>
        </p:nvSpPr>
        <p:spPr>
          <a:xfrm>
            <a:off x="6204151" y="1315322"/>
            <a:ext cx="5627819" cy="4938308"/>
          </a:xfrm>
          <a:prstGeom prst="rect">
            <a:avLst/>
          </a:prstGeom>
          <a:noFill/>
          <a:ln w="25400">
            <a:solidFill>
              <a:srgbClr val="061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6D6646-3F87-0318-CA9A-AFDC68B72F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813" y="1332659"/>
            <a:ext cx="5581254" cy="49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37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5693435" y="194268"/>
            <a:ext cx="6012956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</a:t>
            </a:r>
            <a:r>
              <a:rPr lang="it-IT" sz="3600" dirty="0"/>
              <a:t>ata Visualisation on Maps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sp>
        <p:nvSpPr>
          <p:cNvPr id="3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148CAEEE-7913-9731-3C5D-0A5533635A16}"/>
              </a:ext>
            </a:extLst>
          </p:cNvPr>
          <p:cNvSpPr/>
          <p:nvPr/>
        </p:nvSpPr>
        <p:spPr>
          <a:xfrm>
            <a:off x="572654" y="5899529"/>
            <a:ext cx="5297482" cy="702933"/>
          </a:xfrm>
          <a:prstGeom prst="wedgeRoundRectCallout">
            <a:avLst>
              <a:gd name="adj1" fmla="val 22541"/>
              <a:gd name="adj2" fmla="val 477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Source: </a:t>
            </a:r>
          </a:p>
          <a:p>
            <a:pPr lvl="0"/>
            <a:r>
              <a:rPr lang="en-US" dirty="0">
                <a:hlinkClick r:id="rId4"/>
              </a:rPr>
              <a:t>https://flowingdata.com/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22C381-0A70-321D-C540-E7E78B4EA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837" y="1070328"/>
            <a:ext cx="4361521" cy="547777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A0EAFF-5176-73AD-4068-18C65F40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54" y="1324027"/>
            <a:ext cx="5544324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7308639" y="194268"/>
            <a:ext cx="4382153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Seaborn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353329-6FC5-C910-B33A-15D6D9816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233" y="1283948"/>
            <a:ext cx="7184601" cy="5062179"/>
          </a:xfrm>
          <a:prstGeom prst="rect">
            <a:avLst/>
          </a:prstGeom>
          <a:noFill/>
        </p:spPr>
      </p:pic>
      <p:sp>
        <p:nvSpPr>
          <p:cNvPr id="6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C06139FB-4786-A6C6-DE33-2F94DAD64A4D}"/>
              </a:ext>
            </a:extLst>
          </p:cNvPr>
          <p:cNvSpPr/>
          <p:nvPr/>
        </p:nvSpPr>
        <p:spPr>
          <a:xfrm>
            <a:off x="363166" y="5574052"/>
            <a:ext cx="3451506" cy="679628"/>
          </a:xfrm>
          <a:prstGeom prst="wedgeRoundRectCallout">
            <a:avLst>
              <a:gd name="adj1" fmla="val 22541"/>
              <a:gd name="adj2" fmla="val 47797"/>
              <a:gd name="adj3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35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Source: </a:t>
            </a:r>
          </a:p>
          <a:p>
            <a:pPr lvl="0"/>
            <a:r>
              <a:rPr lang="en-US" sz="135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https://seaborn.pydata.org/index.html</a:t>
            </a:r>
            <a:endParaRPr lang="en-US" sz="135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3477FF8-28D5-1F2B-3DA1-E03B6D07418C}"/>
              </a:ext>
            </a:extLst>
          </p:cNvPr>
          <p:cNvGrpSpPr/>
          <p:nvPr/>
        </p:nvGrpSpPr>
        <p:grpSpPr>
          <a:xfrm>
            <a:off x="393369" y="2121470"/>
            <a:ext cx="3999346" cy="3311602"/>
            <a:chOff x="376095" y="1770941"/>
            <a:chExt cx="3770020" cy="3189366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CACBF643-1A6C-7B3A-C976-B4639B0AC9AA}"/>
                </a:ext>
              </a:extLst>
            </p:cNvPr>
            <p:cNvSpPr/>
            <p:nvPr/>
          </p:nvSpPr>
          <p:spPr>
            <a:xfrm>
              <a:off x="376095" y="1770941"/>
              <a:ext cx="3770020" cy="3189366"/>
            </a:xfrm>
            <a:prstGeom prst="rect">
              <a:avLst/>
            </a:prstGeom>
            <a:noFill/>
            <a:ln w="25400">
              <a:solidFill>
                <a:srgbClr val="061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3E3D33D-EA35-CB29-CD68-D9CB80480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427" y="1808518"/>
              <a:ext cx="3631849" cy="3089159"/>
            </a:xfrm>
            <a:prstGeom prst="rect">
              <a:avLst/>
            </a:prstGeom>
            <a:noFill/>
          </p:spPr>
        </p:pic>
      </p:grpSp>
      <p:sp>
        <p:nvSpPr>
          <p:cNvPr id="14" name="Прямоугольник: скругленные углы 10">
            <a:extLst>
              <a:ext uri="{FF2B5EF4-FFF2-40B4-BE49-F238E27FC236}">
                <a16:creationId xmlns:a16="http://schemas.microsoft.com/office/drawing/2014/main" id="{355CACDC-1E6F-6437-F3B2-604969E9F864}"/>
              </a:ext>
            </a:extLst>
          </p:cNvPr>
          <p:cNvSpPr/>
          <p:nvPr/>
        </p:nvSpPr>
        <p:spPr>
          <a:xfrm>
            <a:off x="393369" y="1283948"/>
            <a:ext cx="3999346" cy="715286"/>
          </a:xfrm>
          <a:prstGeom prst="roundRect">
            <a:avLst>
              <a:gd name="adj" fmla="val 10069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Seaborn is a Python data visualization library based on Matplotlib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42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221070" y="1502081"/>
            <a:ext cx="4494624" cy="1743031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Normal (Gaussian) distribution and </a:t>
            </a:r>
            <a:endParaRPr lang="ru-RU" sz="3200" dirty="0"/>
          </a:p>
          <a:p>
            <a:pPr algn="ctr"/>
            <a:r>
              <a:rPr lang="en-US" sz="3200" dirty="0" err="1"/>
              <a:t>BoxPlot</a:t>
            </a:r>
            <a:r>
              <a:rPr lang="en-US" sz="3200" dirty="0"/>
              <a:t> diagram</a:t>
            </a:r>
            <a:endParaRPr lang="it-IT" sz="32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A17C67-DA29-B617-0902-FFB7EA6B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473" y="198566"/>
            <a:ext cx="6220693" cy="62587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54206C-E82E-20EF-1F5F-DFDD0425C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36" y="4079407"/>
            <a:ext cx="4282958" cy="15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4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714837" y="109044"/>
            <a:ext cx="5026060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Statistical Learning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85C0C6-7358-9FE4-682F-2B6F3812E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768" y="1290674"/>
            <a:ext cx="3522392" cy="5123482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D35895-C070-9729-9DDD-35CA3F386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840" y="1290674"/>
            <a:ext cx="3522394" cy="51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5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221070" y="1502081"/>
            <a:ext cx="4494624" cy="1743031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Normal (Gaussian) distribution and </a:t>
            </a:r>
            <a:endParaRPr lang="ru-RU" sz="3200" dirty="0"/>
          </a:p>
          <a:p>
            <a:pPr algn="ctr"/>
            <a:r>
              <a:rPr lang="en-US" sz="3200" dirty="0" err="1"/>
              <a:t>BoxPlot</a:t>
            </a:r>
            <a:r>
              <a:rPr lang="en-US" sz="3200" dirty="0"/>
              <a:t> diagram</a:t>
            </a:r>
            <a:endParaRPr lang="it-IT" sz="32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A17C67-DA29-B617-0902-FFB7EA6B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473" y="198566"/>
            <a:ext cx="6220693" cy="62587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54206C-E82E-20EF-1F5F-DFDD0425C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36" y="4079407"/>
            <a:ext cx="4282958" cy="1527763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3CE2104-C5FD-7A06-8D11-B32CA98B6B49}"/>
              </a:ext>
            </a:extLst>
          </p:cNvPr>
          <p:cNvSpPr/>
          <p:nvPr/>
        </p:nvSpPr>
        <p:spPr>
          <a:xfrm>
            <a:off x="7729261" y="362307"/>
            <a:ext cx="1119177" cy="3950901"/>
          </a:xfrm>
          <a:prstGeom prst="roundRect">
            <a:avLst>
              <a:gd name="adj" fmla="val 7803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77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7358743" y="109044"/>
            <a:ext cx="4382153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Disclaimer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BD03AC-B31A-ADE7-0C99-5F043A8A9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896" y="1502294"/>
            <a:ext cx="3683000" cy="245086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75FA5C6-53C9-83CC-74FE-114510FF041D}"/>
              </a:ext>
            </a:extLst>
          </p:cNvPr>
          <p:cNvSpPr/>
          <p:nvPr/>
        </p:nvSpPr>
        <p:spPr>
          <a:xfrm>
            <a:off x="8057895" y="1520872"/>
            <a:ext cx="3683001" cy="4642091"/>
          </a:xfrm>
          <a:prstGeom prst="rect">
            <a:avLst/>
          </a:prstGeom>
          <a:noFill/>
          <a:ln w="38100">
            <a:solidFill>
              <a:srgbClr val="061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3E74DD-10A0-3512-9057-B634F7851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896" y="3953163"/>
            <a:ext cx="3683000" cy="2209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1E3BB2-F9B6-0EF9-C440-9B9CF33A4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237" y="2046204"/>
            <a:ext cx="6001588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90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221070" y="1502081"/>
            <a:ext cx="4494624" cy="1743031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Normal (Gaussian) distribution and </a:t>
            </a:r>
            <a:endParaRPr lang="ru-RU" sz="3200" dirty="0"/>
          </a:p>
          <a:p>
            <a:pPr algn="ctr"/>
            <a:r>
              <a:rPr lang="en-US" sz="3200" dirty="0" err="1"/>
              <a:t>BoxPlot</a:t>
            </a:r>
            <a:r>
              <a:rPr lang="en-US" sz="3200" dirty="0"/>
              <a:t> diagram</a:t>
            </a:r>
            <a:endParaRPr lang="it-IT" sz="32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A17C67-DA29-B617-0902-FFB7EA6B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473" y="198566"/>
            <a:ext cx="6220693" cy="62587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54206C-E82E-20EF-1F5F-DFDD0425C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36" y="4079407"/>
            <a:ext cx="4282958" cy="1527763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3CE2104-C5FD-7A06-8D11-B32CA98B6B49}"/>
              </a:ext>
            </a:extLst>
          </p:cNvPr>
          <p:cNvSpPr/>
          <p:nvPr/>
        </p:nvSpPr>
        <p:spPr>
          <a:xfrm>
            <a:off x="6452558" y="194268"/>
            <a:ext cx="3692105" cy="4274215"/>
          </a:xfrm>
          <a:prstGeom prst="roundRect">
            <a:avLst>
              <a:gd name="adj" fmla="val 7803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432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221070" y="1502081"/>
            <a:ext cx="4494624" cy="1743031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Normal (Gaussian) distribution and </a:t>
            </a:r>
            <a:endParaRPr lang="ru-RU" sz="3200" dirty="0"/>
          </a:p>
          <a:p>
            <a:pPr algn="ctr"/>
            <a:r>
              <a:rPr lang="en-US" sz="3200" dirty="0" err="1"/>
              <a:t>BoxPlot</a:t>
            </a:r>
            <a:r>
              <a:rPr lang="en-US" sz="3200" dirty="0"/>
              <a:t> diagram</a:t>
            </a:r>
            <a:endParaRPr lang="it-IT" sz="32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A17C67-DA29-B617-0902-FFB7EA6B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473" y="198566"/>
            <a:ext cx="6220693" cy="62587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54206C-E82E-20EF-1F5F-DFDD0425C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36" y="4079407"/>
            <a:ext cx="4282958" cy="1527763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3CE2104-C5FD-7A06-8D11-B32CA98B6B49}"/>
              </a:ext>
            </a:extLst>
          </p:cNvPr>
          <p:cNvSpPr/>
          <p:nvPr/>
        </p:nvSpPr>
        <p:spPr>
          <a:xfrm>
            <a:off x="5208093" y="879894"/>
            <a:ext cx="1228436" cy="3630809"/>
          </a:xfrm>
          <a:prstGeom prst="roundRect">
            <a:avLst>
              <a:gd name="adj" fmla="val 7803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BFA5189-6F26-5F64-CA0E-EB1263C618C7}"/>
              </a:ext>
            </a:extLst>
          </p:cNvPr>
          <p:cNvSpPr/>
          <p:nvPr/>
        </p:nvSpPr>
        <p:spPr>
          <a:xfrm>
            <a:off x="10139520" y="877017"/>
            <a:ext cx="1228436" cy="3630809"/>
          </a:xfrm>
          <a:prstGeom prst="roundRect">
            <a:avLst>
              <a:gd name="adj" fmla="val 7803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923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7358743" y="109044"/>
            <a:ext cx="4382153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BoxPlot diagram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BBCE59-2EC9-930E-BAE5-24453EB1D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553" y="1298072"/>
            <a:ext cx="6546716" cy="5195938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611FE993-CF78-646F-7326-58F56ABA16FA}"/>
              </a:ext>
            </a:extLst>
          </p:cNvPr>
          <p:cNvSpPr/>
          <p:nvPr/>
        </p:nvSpPr>
        <p:spPr>
          <a:xfrm>
            <a:off x="3519578" y="1794294"/>
            <a:ext cx="665596" cy="9439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0DCF4FD-0E01-2A59-E667-970912EB34E9}"/>
              </a:ext>
            </a:extLst>
          </p:cNvPr>
          <p:cNvSpPr/>
          <p:nvPr/>
        </p:nvSpPr>
        <p:spPr>
          <a:xfrm>
            <a:off x="3551207" y="5417389"/>
            <a:ext cx="665596" cy="5175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28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7093529" y="194268"/>
            <a:ext cx="4382153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Customer Churn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2D7FEE-A8F4-A9D5-89B4-80FFA172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81" y="4802344"/>
            <a:ext cx="4709465" cy="13181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20E957-BAA5-F9E2-D775-E8F86DD4A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81" y="1210321"/>
            <a:ext cx="11166763" cy="3535809"/>
          </a:xfrm>
          <a:prstGeom prst="rect">
            <a:avLst/>
          </a:prstGeom>
        </p:spPr>
      </p:pic>
      <p:sp>
        <p:nvSpPr>
          <p:cNvPr id="12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0D129D1D-102C-E20E-9DCD-2FA538CE4C52}"/>
              </a:ext>
            </a:extLst>
          </p:cNvPr>
          <p:cNvSpPr/>
          <p:nvPr/>
        </p:nvSpPr>
        <p:spPr>
          <a:xfrm>
            <a:off x="5469147" y="5307865"/>
            <a:ext cx="6546715" cy="679628"/>
          </a:xfrm>
          <a:prstGeom prst="wedgeRoundRectCallout">
            <a:avLst>
              <a:gd name="adj1" fmla="val 22541"/>
              <a:gd name="adj2" fmla="val 47797"/>
              <a:gd name="adj3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Source: </a:t>
            </a:r>
          </a:p>
          <a:p>
            <a:pPr lvl="0"/>
            <a:r>
              <a:rPr lang="en-US" sz="16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6"/>
              </a:rPr>
              <a:t>https://www.kaggle.com/datasets/mnassrib/telecom-churn-datasets</a:t>
            </a:r>
            <a:endParaRPr lang="en-US" sz="16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61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770999" y="109044"/>
            <a:ext cx="4969898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B</a:t>
            </a:r>
            <a:r>
              <a:rPr lang="it-IT" sz="3600" dirty="0"/>
              <a:t>arings Bank Collapse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129FF2CD-ED81-186B-A60A-993E82B8082F}"/>
              </a:ext>
            </a:extLst>
          </p:cNvPr>
          <p:cNvSpPr/>
          <p:nvPr/>
        </p:nvSpPr>
        <p:spPr>
          <a:xfrm>
            <a:off x="300342" y="1399225"/>
            <a:ext cx="4133925" cy="832460"/>
          </a:xfrm>
          <a:prstGeom prst="roundRect">
            <a:avLst>
              <a:gd name="adj" fmla="val 14248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Nick Leeson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41889-0F36-E1CA-D915-89A0C4CD0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447" y="3626409"/>
            <a:ext cx="4969899" cy="283095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4748E9B-DA85-1844-1581-DC5B7BCC3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37" y="2233651"/>
            <a:ext cx="6004474" cy="422371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2204D32-21F4-B2A4-8613-1EAD798F7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684" y="1194823"/>
            <a:ext cx="3756527" cy="23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1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770999" y="109044"/>
            <a:ext cx="4969898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B</a:t>
            </a:r>
            <a:r>
              <a:rPr lang="it-IT" sz="3600" dirty="0"/>
              <a:t>arings Bank Collapse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5AF6B5-AB4E-0D70-3DC8-3DDA2BDF8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255" y="1220916"/>
            <a:ext cx="3388289" cy="523644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558E3A-3E1F-9B75-06F2-AF9AB159C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03" y="2081182"/>
            <a:ext cx="5908955" cy="43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8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7358743" y="109044"/>
            <a:ext cx="4382153" cy="71827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Disclaimer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DC4A49C9-69D1-3618-8D7F-7B373BE3769C}"/>
              </a:ext>
            </a:extLst>
          </p:cNvPr>
          <p:cNvSpPr txBox="1">
            <a:spLocks/>
          </p:cNvSpPr>
          <p:nvPr/>
        </p:nvSpPr>
        <p:spPr>
          <a:xfrm>
            <a:off x="5282119" y="6250996"/>
            <a:ext cx="6546715" cy="412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000" b="1" dirty="0"/>
          </a:p>
        </p:txBody>
      </p: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129FF2CD-ED81-186B-A60A-993E82B8082F}"/>
              </a:ext>
            </a:extLst>
          </p:cNvPr>
          <p:cNvSpPr/>
          <p:nvPr/>
        </p:nvSpPr>
        <p:spPr>
          <a:xfrm>
            <a:off x="572654" y="2527126"/>
            <a:ext cx="4133925" cy="2355052"/>
          </a:xfrm>
          <a:prstGeom prst="roundRect">
            <a:avLst>
              <a:gd name="adj" fmla="val 14248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rgbClr val="C00000"/>
                </a:solidFill>
                <a:effectLst/>
              </a:rPr>
              <a:t>Do not play on stock exchanges while studying or for training purposes!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BD03AC-B31A-ADE7-0C99-5F043A8A9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896" y="1502294"/>
            <a:ext cx="3683000" cy="245086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75FA5C6-53C9-83CC-74FE-114510FF041D}"/>
              </a:ext>
            </a:extLst>
          </p:cNvPr>
          <p:cNvSpPr/>
          <p:nvPr/>
        </p:nvSpPr>
        <p:spPr>
          <a:xfrm>
            <a:off x="8057895" y="1520872"/>
            <a:ext cx="3683001" cy="4642091"/>
          </a:xfrm>
          <a:prstGeom prst="rect">
            <a:avLst/>
          </a:prstGeom>
          <a:noFill/>
          <a:ln w="38100">
            <a:solidFill>
              <a:srgbClr val="061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3E74DD-10A0-3512-9057-B634F7851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896" y="3953163"/>
            <a:ext cx="3683000" cy="22098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D0D437E-363E-C7B4-49C7-5929E9F64681}"/>
              </a:ext>
            </a:extLst>
          </p:cNvPr>
          <p:cNvGrpSpPr/>
          <p:nvPr/>
        </p:nvGrpSpPr>
        <p:grpSpPr>
          <a:xfrm>
            <a:off x="4919040" y="1792004"/>
            <a:ext cx="2566383" cy="3905977"/>
            <a:chOff x="5212114" y="2268123"/>
            <a:chExt cx="2566383" cy="3905977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BD512488-0106-BADC-8B42-6F9824B26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2114" y="2268123"/>
              <a:ext cx="2566382" cy="3905977"/>
            </a:xfrm>
            <a:prstGeom prst="rect">
              <a:avLst/>
            </a:prstGeom>
          </p:spPr>
        </p:pic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0EB8BFD-E5B3-3C4D-B637-1A79E9390F16}"/>
                </a:ext>
              </a:extLst>
            </p:cNvPr>
            <p:cNvSpPr/>
            <p:nvPr/>
          </p:nvSpPr>
          <p:spPr>
            <a:xfrm>
              <a:off x="5215545" y="2268123"/>
              <a:ext cx="2562952" cy="3905977"/>
            </a:xfrm>
            <a:prstGeom prst="rect">
              <a:avLst/>
            </a:prstGeom>
            <a:noFill/>
            <a:ln w="38100">
              <a:solidFill>
                <a:srgbClr val="061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9965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3F4D64-666E-F867-87A1-1DF11495A891}"/>
              </a:ext>
            </a:extLst>
          </p:cNvPr>
          <p:cNvSpPr txBox="1">
            <a:spLocks/>
          </p:cNvSpPr>
          <p:nvPr/>
        </p:nvSpPr>
        <p:spPr>
          <a:xfrm>
            <a:off x="2167066" y="1523766"/>
            <a:ext cx="7857867" cy="7004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Typical Machine Learning task in Finance</a:t>
            </a:r>
            <a:endParaRPr lang="ru-RU" sz="32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3ED922-E9FA-E488-EE27-A1354549A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066" y="2224216"/>
            <a:ext cx="7596669" cy="392386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FB2837C-9F40-ACAF-9E40-AB094521D1B8}"/>
              </a:ext>
            </a:extLst>
          </p:cNvPr>
          <p:cNvSpPr/>
          <p:nvPr/>
        </p:nvSpPr>
        <p:spPr>
          <a:xfrm>
            <a:off x="10684206" y="3312783"/>
            <a:ext cx="972170" cy="12349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449CABC-86E6-FD22-4BDB-5720156BA63A}"/>
              </a:ext>
            </a:extLst>
          </p:cNvPr>
          <p:cNvSpPr/>
          <p:nvPr/>
        </p:nvSpPr>
        <p:spPr>
          <a:xfrm>
            <a:off x="10803596" y="1863962"/>
            <a:ext cx="972170" cy="70045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Up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416CC9-3DD5-0B9F-361B-EA0216F04FAB}"/>
              </a:ext>
            </a:extLst>
          </p:cNvPr>
          <p:cNvSpPr/>
          <p:nvPr/>
        </p:nvSpPr>
        <p:spPr>
          <a:xfrm>
            <a:off x="10684206" y="5419600"/>
            <a:ext cx="1507794" cy="70045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Down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C069BB2-454B-0879-B996-C76BD914F588}"/>
              </a:ext>
            </a:extLst>
          </p:cNvPr>
          <p:cNvCxnSpPr>
            <a:cxnSpLocks/>
          </p:cNvCxnSpPr>
          <p:nvPr/>
        </p:nvCxnSpPr>
        <p:spPr>
          <a:xfrm>
            <a:off x="8902120" y="3930261"/>
            <a:ext cx="2012958" cy="22178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04D25A4-F154-90F1-6912-C247A6364DF4}"/>
              </a:ext>
            </a:extLst>
          </p:cNvPr>
          <p:cNvCxnSpPr>
            <a:cxnSpLocks/>
          </p:cNvCxnSpPr>
          <p:nvPr/>
        </p:nvCxnSpPr>
        <p:spPr>
          <a:xfrm flipV="1">
            <a:off x="8902120" y="1957178"/>
            <a:ext cx="2012958" cy="1706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9D62DB-1D68-DC26-16F7-1B694E8F9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29" y="1804086"/>
            <a:ext cx="4197189" cy="4211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F62757-1DC2-E4AC-5337-E3F7B7D42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073" y="1804086"/>
            <a:ext cx="4907610" cy="432486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9794A3F-CD95-6DA9-5BD5-E0E61E31E413}"/>
              </a:ext>
            </a:extLst>
          </p:cNvPr>
          <p:cNvSpPr/>
          <p:nvPr/>
        </p:nvSpPr>
        <p:spPr>
          <a:xfrm>
            <a:off x="6722073" y="1804086"/>
            <a:ext cx="4907610" cy="43248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EBEEB29-F1EA-1DDF-8F47-FB0FFB2CAF22}"/>
              </a:ext>
            </a:extLst>
          </p:cNvPr>
          <p:cNvSpPr/>
          <p:nvPr/>
        </p:nvSpPr>
        <p:spPr>
          <a:xfrm>
            <a:off x="5160258" y="3028577"/>
            <a:ext cx="1374745" cy="12349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rgbClr val="FF0000"/>
                </a:solidFill>
              </a:rPr>
              <a:t>VS.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0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BCB75AE4-8290-BB42-B436-F385AA774F68}"/>
              </a:ext>
            </a:extLst>
          </p:cNvPr>
          <p:cNvSpPr/>
          <p:nvPr/>
        </p:nvSpPr>
        <p:spPr>
          <a:xfrm>
            <a:off x="6473219" y="109044"/>
            <a:ext cx="5267677" cy="105184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Machine Learning </a:t>
            </a:r>
            <a:r>
              <a:rPr lang="ru-RU" sz="3600" dirty="0"/>
              <a:t>   </a:t>
            </a:r>
            <a:r>
              <a:rPr lang="en-GB" sz="4000" dirty="0"/>
              <a:t>VS</a:t>
            </a:r>
            <a:r>
              <a:rPr lang="en-US" sz="4000" dirty="0"/>
              <a:t>. </a:t>
            </a:r>
            <a:endParaRPr lang="ru-RU" sz="4000" dirty="0"/>
          </a:p>
          <a:p>
            <a:pPr algn="ctr"/>
            <a:r>
              <a:rPr lang="en-GB" sz="3600" dirty="0"/>
              <a:t>Financial</a:t>
            </a:r>
            <a:r>
              <a:rPr lang="en-US" sz="3600" dirty="0"/>
              <a:t> Market</a:t>
            </a:r>
            <a:endParaRPr lang="it-IT" sz="36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CC54937-18B0-F678-0C4D-3C519405A3F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5" name="Равнобедренный треугольник 17">
              <a:extLst>
                <a:ext uri="{FF2B5EF4-FFF2-40B4-BE49-F238E27FC236}">
                  <a16:creationId xmlns:a16="http://schemas.microsoft.com/office/drawing/2014/main" id="{0F75EFDF-B68D-7DED-2709-3EB227B906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76560748-AB1C-6C02-9ED2-F3B094B103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>
                  <a:solidFill>
                    <a:srgbClr val="FFDD00"/>
                  </a:solidFill>
                </a:rPr>
                <a:t>Machine Learning in Finance</a:t>
              </a:r>
              <a:r>
                <a:rPr lang="en-US" dirty="0">
                  <a:solidFill>
                    <a:srgbClr val="FFDD00"/>
                  </a:solidFill>
                </a:rPr>
                <a:t>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009701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F5C802E-8067-3A47-7200-D707462A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4CB677-CC13-F3CC-1FB9-08A1D7FFA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3" y="4404665"/>
            <a:ext cx="1565260" cy="18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аблезубый Тигр | Onevikiapan вики | Fandom">
            <a:extLst>
              <a:ext uri="{FF2B5EF4-FFF2-40B4-BE49-F238E27FC236}">
                <a16:creationId xmlns:a16="http://schemas.microsoft.com/office/drawing/2014/main" id="{430A6F72-FAB0-65A9-63B0-E37D0C67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04" y="1247384"/>
            <a:ext cx="6022062" cy="315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Идеи на тему «Злой волк» (42) в 2024 г | злой волк, черные волки, волчак">
            <a:extLst>
              <a:ext uri="{FF2B5EF4-FFF2-40B4-BE49-F238E27FC236}">
                <a16:creationId xmlns:a16="http://schemas.microsoft.com/office/drawing/2014/main" id="{74AF78AF-8DB7-3E66-76D2-4F620B659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1" y="1588488"/>
            <a:ext cx="3995994" cy="399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E3253AA-623F-C4DB-7847-52669216D185}"/>
              </a:ext>
            </a:extLst>
          </p:cNvPr>
          <p:cNvSpPr/>
          <p:nvPr/>
        </p:nvSpPr>
        <p:spPr>
          <a:xfrm>
            <a:off x="4876053" y="3429000"/>
            <a:ext cx="1374745" cy="12349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>
                <a:solidFill>
                  <a:srgbClr val="FF0000"/>
                </a:solidFill>
              </a:rPr>
              <a:t>VS.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C7BDA6D-B9C5-00E3-E41F-F230F32996F5}"/>
              </a:ext>
            </a:extLst>
          </p:cNvPr>
          <p:cNvSpPr/>
          <p:nvPr/>
        </p:nvSpPr>
        <p:spPr>
          <a:xfrm>
            <a:off x="1495168" y="5692155"/>
            <a:ext cx="1729946" cy="8209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tx1"/>
                </a:solidFill>
              </a:rPr>
              <a:t>Wolf</a:t>
            </a:r>
            <a:endParaRPr lang="ru-RU" sz="4800" b="1" dirty="0">
              <a:solidFill>
                <a:srgbClr val="FF0000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C92C42C-2A8D-5CF5-2C2F-D81636F3C495}"/>
              </a:ext>
            </a:extLst>
          </p:cNvPr>
          <p:cNvSpPr/>
          <p:nvPr/>
        </p:nvSpPr>
        <p:spPr>
          <a:xfrm>
            <a:off x="6250798" y="4663956"/>
            <a:ext cx="3412186" cy="184917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Saber-toothed tiger (Smilodon)</a:t>
            </a:r>
            <a:endParaRPr lang="ru-RU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7259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e8137d3-a210-4e8e-bcee-c0d3d009ece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A4EA067AD81C43A2BF796DCFBBF09C" ma:contentTypeVersion="14" ma:contentTypeDescription="Create a new document." ma:contentTypeScope="" ma:versionID="64100bee8a4a7c9ecee99984064bbfd4">
  <xsd:schema xmlns:xsd="http://www.w3.org/2001/XMLSchema" xmlns:xs="http://www.w3.org/2001/XMLSchema" xmlns:p="http://schemas.microsoft.com/office/2006/metadata/properties" xmlns:ns3="fdb63e20-48c5-449a-9afc-ca5d1dcb67e6" xmlns:ns4="7e8137d3-a210-4e8e-bcee-c0d3d009ece8" targetNamespace="http://schemas.microsoft.com/office/2006/metadata/properties" ma:root="true" ma:fieldsID="067ff351d4a3cbc4586ba25653b3d71d" ns3:_="" ns4:_="">
    <xsd:import namespace="fdb63e20-48c5-449a-9afc-ca5d1dcb67e6"/>
    <xsd:import namespace="7e8137d3-a210-4e8e-bcee-c0d3d009ece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DateTaken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b63e20-48c5-449a-9afc-ca5d1dcb67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8137d3-a210-4e8e-bcee-c0d3d009ec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51480E-AE89-4D04-982F-654CECC8A3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43CB84-4814-444E-A4D4-30385BBF51B1}">
  <ds:schemaRefs>
    <ds:schemaRef ds:uri="fdb63e20-48c5-449a-9afc-ca5d1dcb67e6"/>
    <ds:schemaRef ds:uri="7e8137d3-a210-4e8e-bcee-c0d3d009ece8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DBCA7E7-88D8-4BE4-A649-BB68EEB72F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b63e20-48c5-449a-9afc-ca5d1dcb67e6"/>
    <ds:schemaRef ds:uri="7e8137d3-a210-4e8e-bcee-c0d3d009e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4243</TotalTime>
  <Words>873</Words>
  <Application>Microsoft Office PowerPoint</Application>
  <PresentationFormat>Широкоэкранный</PresentationFormat>
  <Paragraphs>243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Helvetica Neue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Milke Vitaly</dc:creator>
  <cp:lastModifiedBy>Milke Vitaly</cp:lastModifiedBy>
  <cp:revision>197</cp:revision>
  <dcterms:created xsi:type="dcterms:W3CDTF">2024-07-31T01:44:43Z</dcterms:created>
  <dcterms:modified xsi:type="dcterms:W3CDTF">2024-10-08T11:18:18Z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0x0101005DA4EA067AD81C43A2BF796DCFBBF09C</vt:lpwstr>
  </property>
  <property fmtid="{D5CDD505-2E9C-101B-9397-08002B2CF9AE}" pid="3" name="_MarkAsFinal">
    <vt:bool>true</vt:bool>
  </property>
</Properties>
</file>